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73"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Agrandir" panose="020B0604020202020204" charset="0"/>
      <p:regular r:id="rId21"/>
    </p:embeddedFont>
    <p:embeddedFont>
      <p:font typeface="Agrandir Bold" panose="020B0604020202020204" charset="0"/>
      <p:regular r:id="rId22"/>
    </p:embeddedFont>
    <p:embeddedFont>
      <p:font typeface="Agrandir Wide Bold" panose="020B0604020202020204" charset="0"/>
      <p:regular r:id="rId23"/>
    </p:embeddedFont>
    <p:embeddedFont>
      <p:font typeface="Calibri" panose="020F0502020204030204" pitchFamily="34" charset="0"/>
      <p:regular r:id="rId24"/>
      <p:bold r:id="rId25"/>
      <p:italic r:id="rId26"/>
      <p:boldItalic r:id="rId27"/>
    </p:embeddedFont>
    <p:embeddedFont>
      <p:font typeface="Canva Sans" panose="020B0604020202020204" charset="0"/>
      <p:regular r:id="rId28"/>
    </p:embeddedFont>
    <p:embeddedFont>
      <p:font typeface="Canva Sans Bold" panose="020B0604020202020204" charset="0"/>
      <p:regular r:id="rId29"/>
    </p:embeddedFont>
    <p:embeddedFont>
      <p:font typeface="Gulfs Display" panose="020B0604020202020204" charset="0"/>
      <p:regular r:id="rId30"/>
    </p:embeddedFont>
    <p:embeddedFont>
      <p:font typeface="Shrikhan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65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143AB-68F9-45B8-AC8C-6647E67132F3}" type="datetimeFigureOut">
              <a:rPr lang="en-IN" smtClean="0"/>
              <a:t>15-08-2024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0CC9C-43D9-45F6-A82F-FDBC5BDF4743}" type="slidenum">
              <a:rPr lang="en-IN" smtClean="0"/>
              <a:t>‹#›</a:t>
            </a:fld>
            <a:endParaRPr lang="en-IN"/>
          </a:p>
        </p:txBody>
      </p:sp>
    </p:spTree>
    <p:extLst>
      <p:ext uri="{BB962C8B-B14F-4D97-AF65-F5344CB8AC3E}">
        <p14:creationId xmlns:p14="http://schemas.microsoft.com/office/powerpoint/2010/main" val="363109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90CC9C-43D9-45F6-A82F-FDBC5BDF4743}" type="slidenum">
              <a:rPr lang="en-IN" smtClean="0"/>
              <a:t>15</a:t>
            </a:fld>
            <a:endParaRPr lang="en-IN"/>
          </a:p>
        </p:txBody>
      </p:sp>
    </p:spTree>
    <p:extLst>
      <p:ext uri="{BB962C8B-B14F-4D97-AF65-F5344CB8AC3E}">
        <p14:creationId xmlns:p14="http://schemas.microsoft.com/office/powerpoint/2010/main" val="74677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jpe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3.gif"/><Relationship Id="rId7" Type="http://schemas.openxmlformats.org/officeDocument/2006/relationships/image" Target="../media/image59.png"/><Relationship Id="rId2" Type="http://schemas.openxmlformats.org/officeDocument/2006/relationships/image" Target="../media/image30.gif"/><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9.svg"/><Relationship Id="rId4" Type="http://schemas.openxmlformats.org/officeDocument/2006/relationships/image" Target="../media/image65.gif"/><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gif"/><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gif"/><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4.sv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0.svg"/><Relationship Id="rId2" Type="http://schemas.openxmlformats.org/officeDocument/2006/relationships/image" Target="../media/image70.gif"/><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svg"/></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gif"/><Relationship Id="rId7" Type="http://schemas.openxmlformats.org/officeDocument/2006/relationships/image" Target="../media/image8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88.png"/><Relationship Id="rId7" Type="http://schemas.openxmlformats.org/officeDocument/2006/relationships/image" Target="../media/image68.png"/><Relationship Id="rId2" Type="http://schemas.openxmlformats.org/officeDocument/2006/relationships/image" Target="../media/image81.gif"/><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gif"/><Relationship Id="rId7" Type="http://schemas.openxmlformats.org/officeDocument/2006/relationships/image" Target="../media/image96.svg"/><Relationship Id="rId2" Type="http://schemas.openxmlformats.org/officeDocument/2006/relationships/image" Target="../media/image92.gif"/><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gif"/><Relationship Id="rId10" Type="http://schemas.openxmlformats.org/officeDocument/2006/relationships/image" Target="../media/image99.png"/><Relationship Id="rId4" Type="http://schemas.openxmlformats.org/officeDocument/2006/relationships/image" Target="../media/image93.gif"/><Relationship Id="rId9"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svg"/><Relationship Id="rId2" Type="http://schemas.openxmlformats.org/officeDocument/2006/relationships/image" Target="../media/image17.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gif"/><Relationship Id="rId7" Type="http://schemas.openxmlformats.org/officeDocument/2006/relationships/image" Target="../media/image25.svg"/><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0.sv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gif"/><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svg"/><Relationship Id="rId7" Type="http://schemas.openxmlformats.org/officeDocument/2006/relationships/image" Target="../media/image45.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0.gif"/><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gif"/><Relationship Id="rId7" Type="http://schemas.openxmlformats.org/officeDocument/2006/relationships/image" Target="../media/image56.jpe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4259860" y="-1123935"/>
            <a:ext cx="15735219" cy="13881357"/>
          </a:xfrm>
          <a:prstGeom prst="rect">
            <a:avLst/>
          </a:prstGeom>
        </p:spPr>
      </p:pic>
      <p:sp>
        <p:nvSpPr>
          <p:cNvPr id="3" name="TextBox 3"/>
          <p:cNvSpPr txBox="1"/>
          <p:nvPr/>
        </p:nvSpPr>
        <p:spPr>
          <a:xfrm>
            <a:off x="8790941" y="4162400"/>
            <a:ext cx="6673058" cy="1857425"/>
          </a:xfrm>
          <a:prstGeom prst="rect">
            <a:avLst/>
          </a:prstGeom>
        </p:spPr>
        <p:txBody>
          <a:bodyPr lIns="0" tIns="0" rIns="0" bIns="0" rtlCol="0" anchor="t">
            <a:spAutoFit/>
          </a:bodyPr>
          <a:lstStyle/>
          <a:p>
            <a:pPr algn="ctr">
              <a:lnSpc>
                <a:spcPts val="6604"/>
              </a:lnSpc>
            </a:pPr>
            <a:r>
              <a:rPr lang="en-US" sz="6003">
                <a:solidFill>
                  <a:srgbClr val="2B2B2B"/>
                </a:solidFill>
                <a:latin typeface="Agrandir Bold"/>
                <a:ea typeface="Agrandir Bold"/>
                <a:cs typeface="Agrandir Bold"/>
                <a:sym typeface="Agrandir Bold"/>
              </a:rPr>
              <a:t>Consumer Goods Ad-Hoc insights</a:t>
            </a:r>
          </a:p>
        </p:txBody>
      </p:sp>
      <p:pic>
        <p:nvPicPr>
          <p:cNvPr id="4" name="Picture 4"/>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5" name="Picture 5"/>
          <p:cNvPicPr>
            <a:picLocks noChangeAspect="1"/>
          </p:cNvPicPr>
          <p:nvPr/>
        </p:nvPicPr>
        <p:blipFill>
          <a:blip r:embed="rId4">
            <a:alphaModFix amt="25000"/>
          </a:blip>
          <a:srcRect/>
          <a:stretch>
            <a:fillRect/>
          </a:stretch>
        </p:blipFill>
        <p:spPr>
          <a:xfrm rot="-7199120">
            <a:off x="-850327" y="526496"/>
            <a:ext cx="5793977" cy="5895448"/>
          </a:xfrm>
          <a:prstGeom prst="rect">
            <a:avLst/>
          </a:prstGeom>
        </p:spPr>
      </p:pic>
      <p:sp>
        <p:nvSpPr>
          <p:cNvPr id="6" name="Freeform 6"/>
          <p:cNvSpPr/>
          <p:nvPr/>
        </p:nvSpPr>
        <p:spPr>
          <a:xfrm>
            <a:off x="15260715" y="5284538"/>
            <a:ext cx="590320" cy="735287"/>
          </a:xfrm>
          <a:custGeom>
            <a:avLst/>
            <a:gdLst/>
            <a:ahLst/>
            <a:cxnLst/>
            <a:rect l="l" t="t" r="r" b="b"/>
            <a:pathLst>
              <a:path w="590320" h="735287">
                <a:moveTo>
                  <a:pt x="0" y="0"/>
                </a:moveTo>
                <a:lnTo>
                  <a:pt x="590320" y="0"/>
                </a:lnTo>
                <a:lnTo>
                  <a:pt x="590320" y="735287"/>
                </a:lnTo>
                <a:lnTo>
                  <a:pt x="0" y="735287"/>
                </a:lnTo>
                <a:lnTo>
                  <a:pt x="0" y="0"/>
                </a:lnTo>
                <a:close/>
              </a:path>
            </a:pathLst>
          </a:custGeom>
          <a:blipFill>
            <a:blip r:embed="rId5"/>
            <a:stretch>
              <a:fillRect t="-3303" b="-3303"/>
            </a:stretch>
          </a:blipFill>
        </p:spPr>
      </p:sp>
      <p:sp>
        <p:nvSpPr>
          <p:cNvPr id="7" name="Freeform 7"/>
          <p:cNvSpPr/>
          <p:nvPr/>
        </p:nvSpPr>
        <p:spPr>
          <a:xfrm>
            <a:off x="595850" y="282165"/>
            <a:ext cx="1590829" cy="1436533"/>
          </a:xfrm>
          <a:custGeom>
            <a:avLst/>
            <a:gdLst/>
            <a:ahLst/>
            <a:cxnLst/>
            <a:rect l="l" t="t" r="r" b="b"/>
            <a:pathLst>
              <a:path w="1590829" h="1436533">
                <a:moveTo>
                  <a:pt x="0" y="0"/>
                </a:moveTo>
                <a:lnTo>
                  <a:pt x="1590830" y="0"/>
                </a:lnTo>
                <a:lnTo>
                  <a:pt x="1590830" y="1436534"/>
                </a:lnTo>
                <a:lnTo>
                  <a:pt x="0" y="1436534"/>
                </a:lnTo>
                <a:lnTo>
                  <a:pt x="0" y="0"/>
                </a:lnTo>
                <a:close/>
              </a:path>
            </a:pathLst>
          </a:custGeom>
          <a:blipFill>
            <a:blip r:embed="rId6">
              <a:alphaModFix amt="86000"/>
            </a:blip>
            <a:stretch>
              <a:fillRect l="-1365" t="-4901" b="-4901"/>
            </a:stretch>
          </a:blipFill>
        </p:spPr>
      </p:sp>
      <p:sp>
        <p:nvSpPr>
          <p:cNvPr id="8" name="Freeform 8"/>
          <p:cNvSpPr/>
          <p:nvPr/>
        </p:nvSpPr>
        <p:spPr>
          <a:xfrm>
            <a:off x="16205081" y="310433"/>
            <a:ext cx="1758352" cy="1408265"/>
          </a:xfrm>
          <a:custGeom>
            <a:avLst/>
            <a:gdLst/>
            <a:ahLst/>
            <a:cxnLst/>
            <a:rect l="l" t="t" r="r" b="b"/>
            <a:pathLst>
              <a:path w="1758352" h="1408265">
                <a:moveTo>
                  <a:pt x="0" y="0"/>
                </a:moveTo>
                <a:lnTo>
                  <a:pt x="1758352" y="0"/>
                </a:lnTo>
                <a:lnTo>
                  <a:pt x="1758352" y="1408266"/>
                </a:lnTo>
                <a:lnTo>
                  <a:pt x="0" y="1408266"/>
                </a:lnTo>
                <a:lnTo>
                  <a:pt x="0" y="0"/>
                </a:lnTo>
                <a:close/>
              </a:path>
            </a:pathLst>
          </a:custGeom>
          <a:blipFill>
            <a:blip r:embed="rId7"/>
            <a:stretch>
              <a:fillRect t="-12429" b="-12429"/>
            </a:stretch>
          </a:blipFill>
        </p:spPr>
      </p:sp>
      <p:sp>
        <p:nvSpPr>
          <p:cNvPr id="9" name="Freeform 9"/>
          <p:cNvSpPr/>
          <p:nvPr/>
        </p:nvSpPr>
        <p:spPr>
          <a:xfrm>
            <a:off x="8415559" y="3081726"/>
            <a:ext cx="8247096" cy="4123548"/>
          </a:xfrm>
          <a:custGeom>
            <a:avLst/>
            <a:gdLst/>
            <a:ahLst/>
            <a:cxnLst/>
            <a:rect l="l" t="t" r="r" b="b"/>
            <a:pathLst>
              <a:path w="8247096" h="4123548">
                <a:moveTo>
                  <a:pt x="0" y="0"/>
                </a:moveTo>
                <a:lnTo>
                  <a:pt x="8247097" y="0"/>
                </a:lnTo>
                <a:lnTo>
                  <a:pt x="8247097" y="4123548"/>
                </a:lnTo>
                <a:lnTo>
                  <a:pt x="0" y="4123548"/>
                </a:lnTo>
                <a:lnTo>
                  <a:pt x="0" y="0"/>
                </a:lnTo>
                <a:close/>
              </a:path>
            </a:pathLst>
          </a:custGeom>
          <a:blipFill>
            <a:blip r:embed="rId8">
              <a:alphaModFix amt="32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37865" y="3197191"/>
            <a:ext cx="4309830" cy="4593811"/>
          </a:xfrm>
          <a:custGeom>
            <a:avLst/>
            <a:gdLst/>
            <a:ahLst/>
            <a:cxnLst/>
            <a:rect l="l" t="t" r="r" b="b"/>
            <a:pathLst>
              <a:path w="4309830" h="4593811">
                <a:moveTo>
                  <a:pt x="0" y="0"/>
                </a:moveTo>
                <a:lnTo>
                  <a:pt x="4309830" y="0"/>
                </a:lnTo>
                <a:lnTo>
                  <a:pt x="4309830" y="4593811"/>
                </a:lnTo>
                <a:lnTo>
                  <a:pt x="0" y="45938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3676982" y="9546877"/>
            <a:ext cx="4348105" cy="349249"/>
          </a:xfrm>
          <a:prstGeom prst="rect">
            <a:avLst/>
          </a:prstGeom>
        </p:spPr>
        <p:txBody>
          <a:bodyPr lIns="0" tIns="0" rIns="0" bIns="0" rtlCol="0" anchor="t">
            <a:spAutoFit/>
          </a:bodyPr>
          <a:lstStyle/>
          <a:p>
            <a:pPr algn="ctr">
              <a:lnSpc>
                <a:spcPts val="2800"/>
              </a:lnSpc>
            </a:pPr>
            <a:r>
              <a:rPr lang="en-US" sz="2000">
                <a:solidFill>
                  <a:srgbClr val="2B2B2B"/>
                </a:solidFill>
                <a:latin typeface="Canva Sans"/>
                <a:ea typeface="Canva Sans"/>
                <a:cs typeface="Canva Sans"/>
                <a:sym typeface="Canva Sans"/>
              </a:rPr>
              <a:t>Presented by : GeethaReddy Asi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467433" y="847911"/>
            <a:ext cx="967473" cy="774145"/>
          </a:xfrm>
          <a:custGeom>
            <a:avLst/>
            <a:gdLst/>
            <a:ahLst/>
            <a:cxnLst/>
            <a:rect l="l" t="t" r="r" b="b"/>
            <a:pathLst>
              <a:path w="967473" h="774145">
                <a:moveTo>
                  <a:pt x="0" y="0"/>
                </a:moveTo>
                <a:lnTo>
                  <a:pt x="967474" y="0"/>
                </a:lnTo>
                <a:lnTo>
                  <a:pt x="967474" y="774145"/>
                </a:lnTo>
                <a:lnTo>
                  <a:pt x="0" y="774145"/>
                </a:lnTo>
                <a:lnTo>
                  <a:pt x="0" y="0"/>
                </a:lnTo>
                <a:close/>
              </a:path>
            </a:pathLst>
          </a:custGeom>
          <a:blipFill>
            <a:blip r:embed="rId2">
              <a:extLst>
                <a:ext uri="{96DAC541-7B7A-43D3-8B79-37D633B846F1}">
                  <asvg:svgBlip xmlns:asvg="http://schemas.microsoft.com/office/drawing/2016/SVG/main" r:embed="rId3"/>
                </a:ext>
              </a:extLst>
            </a:blip>
            <a:stretch>
              <a:fillRect l="-83" r="-83"/>
            </a:stretch>
          </a:blipFill>
        </p:spPr>
      </p:sp>
      <p:sp>
        <p:nvSpPr>
          <p:cNvPr id="3" name="Freeform 3"/>
          <p:cNvSpPr/>
          <p:nvPr/>
        </p:nvSpPr>
        <p:spPr>
          <a:xfrm>
            <a:off x="1434907" y="4921566"/>
            <a:ext cx="7476333" cy="4953994"/>
          </a:xfrm>
          <a:custGeom>
            <a:avLst/>
            <a:gdLst/>
            <a:ahLst/>
            <a:cxnLst/>
            <a:rect l="l" t="t" r="r" b="b"/>
            <a:pathLst>
              <a:path w="7476333" h="4953994">
                <a:moveTo>
                  <a:pt x="0" y="0"/>
                </a:moveTo>
                <a:lnTo>
                  <a:pt x="7476333" y="0"/>
                </a:lnTo>
                <a:lnTo>
                  <a:pt x="7476333" y="4953994"/>
                </a:lnTo>
                <a:lnTo>
                  <a:pt x="0" y="4953994"/>
                </a:lnTo>
                <a:lnTo>
                  <a:pt x="0" y="0"/>
                </a:lnTo>
                <a:close/>
              </a:path>
            </a:pathLst>
          </a:custGeom>
          <a:blipFill>
            <a:blip r:embed="rId4"/>
            <a:stretch>
              <a:fillRect t="-211" b="-211"/>
            </a:stretch>
          </a:blipFill>
        </p:spPr>
      </p:sp>
      <p:sp>
        <p:nvSpPr>
          <p:cNvPr id="4" name="Freeform 4"/>
          <p:cNvSpPr/>
          <p:nvPr/>
        </p:nvSpPr>
        <p:spPr>
          <a:xfrm>
            <a:off x="9330690" y="1216176"/>
            <a:ext cx="7928610" cy="2714837"/>
          </a:xfrm>
          <a:custGeom>
            <a:avLst/>
            <a:gdLst/>
            <a:ahLst/>
            <a:cxnLst/>
            <a:rect l="l" t="t" r="r" b="b"/>
            <a:pathLst>
              <a:path w="7928610" h="2714837">
                <a:moveTo>
                  <a:pt x="0" y="0"/>
                </a:moveTo>
                <a:lnTo>
                  <a:pt x="7928610" y="0"/>
                </a:lnTo>
                <a:lnTo>
                  <a:pt x="7928610" y="2714837"/>
                </a:lnTo>
                <a:lnTo>
                  <a:pt x="0" y="2714837"/>
                </a:lnTo>
                <a:lnTo>
                  <a:pt x="0" y="0"/>
                </a:lnTo>
                <a:close/>
              </a:path>
            </a:pathLst>
          </a:custGeom>
          <a:blipFill>
            <a:blip r:embed="rId5"/>
            <a:stretch>
              <a:fillRect l="-3206" r="-1685" b="-4141"/>
            </a:stretch>
          </a:blipFill>
        </p:spPr>
      </p:sp>
      <p:sp>
        <p:nvSpPr>
          <p:cNvPr id="5" name="TextBox 5"/>
          <p:cNvSpPr txBox="1"/>
          <p:nvPr/>
        </p:nvSpPr>
        <p:spPr>
          <a:xfrm>
            <a:off x="1434907" y="752661"/>
            <a:ext cx="7077983" cy="3752850"/>
          </a:xfrm>
          <a:prstGeom prst="rect">
            <a:avLst/>
          </a:prstGeom>
        </p:spPr>
        <p:txBody>
          <a:bodyPr lIns="0" tIns="0" rIns="0" bIns="0" rtlCol="0" anchor="t">
            <a:spAutoFit/>
          </a:bodyPr>
          <a:lstStyle/>
          <a:p>
            <a:pPr algn="ctr">
              <a:lnSpc>
                <a:spcPts val="3611"/>
              </a:lnSpc>
            </a:pPr>
            <a:r>
              <a:rPr lang="en-US" sz="3009">
                <a:solidFill>
                  <a:srgbClr val="2B2B2B"/>
                </a:solidFill>
                <a:latin typeface="Agrandir Bold"/>
                <a:ea typeface="Agrandir Bold"/>
                <a:cs typeface="Agrandir Bold"/>
                <a:sym typeface="Agrandir Bold"/>
              </a:rPr>
              <a:t>Which segment had the most increase in unique products in 2021 vs 2020? The final output contain these fields,</a:t>
            </a:r>
          </a:p>
          <a:p>
            <a:pPr algn="ctr">
              <a:lnSpc>
                <a:spcPts val="3611"/>
              </a:lnSpc>
            </a:pPr>
            <a:r>
              <a:rPr lang="en-US" sz="3009">
                <a:solidFill>
                  <a:srgbClr val="2B2B2B"/>
                </a:solidFill>
                <a:latin typeface="Agrandir Bold"/>
                <a:ea typeface="Agrandir Bold"/>
                <a:cs typeface="Agrandir Bold"/>
                <a:sym typeface="Agrandir Bold"/>
              </a:rPr>
              <a:t>segment</a:t>
            </a:r>
          </a:p>
          <a:p>
            <a:pPr algn="ctr">
              <a:lnSpc>
                <a:spcPts val="3611"/>
              </a:lnSpc>
            </a:pPr>
            <a:r>
              <a:rPr lang="en-US" sz="3009">
                <a:solidFill>
                  <a:srgbClr val="2B2B2B"/>
                </a:solidFill>
                <a:latin typeface="Agrandir Bold"/>
                <a:ea typeface="Agrandir Bold"/>
                <a:cs typeface="Agrandir Bold"/>
                <a:sym typeface="Agrandir Bold"/>
              </a:rPr>
              <a:t>product_count_2020</a:t>
            </a:r>
          </a:p>
          <a:p>
            <a:pPr algn="ctr">
              <a:lnSpc>
                <a:spcPts val="3611"/>
              </a:lnSpc>
            </a:pPr>
            <a:r>
              <a:rPr lang="en-US" sz="3009">
                <a:solidFill>
                  <a:srgbClr val="2B2B2B"/>
                </a:solidFill>
                <a:latin typeface="Agrandir Bold"/>
                <a:ea typeface="Agrandir Bold"/>
                <a:cs typeface="Agrandir Bold"/>
                <a:sym typeface="Agrandir Bold"/>
              </a:rPr>
              <a:t>product_count_2021</a:t>
            </a:r>
          </a:p>
          <a:p>
            <a:pPr marL="0" lvl="0" indent="0" algn="ctr">
              <a:lnSpc>
                <a:spcPts val="3611"/>
              </a:lnSpc>
              <a:spcBef>
                <a:spcPct val="0"/>
              </a:spcBef>
            </a:pPr>
            <a:r>
              <a:rPr lang="en-US" sz="3009">
                <a:solidFill>
                  <a:srgbClr val="2B2B2B"/>
                </a:solidFill>
                <a:latin typeface="Agrandir Bold"/>
                <a:ea typeface="Agrandir Bold"/>
                <a:cs typeface="Agrandir Bold"/>
                <a:sym typeface="Agrandir Bold"/>
              </a:rPr>
              <a:t>difference</a:t>
            </a:r>
          </a:p>
        </p:txBody>
      </p:sp>
      <p:grpSp>
        <p:nvGrpSpPr>
          <p:cNvPr id="6" name="Group 6"/>
          <p:cNvGrpSpPr/>
          <p:nvPr/>
        </p:nvGrpSpPr>
        <p:grpSpPr>
          <a:xfrm>
            <a:off x="10802989" y="5942556"/>
            <a:ext cx="5959243" cy="2912014"/>
            <a:chOff x="0" y="0"/>
            <a:chExt cx="7945657" cy="3882685"/>
          </a:xfrm>
        </p:grpSpPr>
        <p:sp>
          <p:nvSpPr>
            <p:cNvPr id="7" name="TextBox 7"/>
            <p:cNvSpPr txBox="1"/>
            <p:nvPr/>
          </p:nvSpPr>
          <p:spPr>
            <a:xfrm>
              <a:off x="0" y="-123825"/>
              <a:ext cx="7945657" cy="689398"/>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Bold"/>
                  <a:ea typeface="Agrandir Bold"/>
                  <a:cs typeface="Agrandir Bold"/>
                  <a:sym typeface="Agrandir Bold"/>
                </a:rPr>
                <a:t>Insights</a:t>
              </a:r>
            </a:p>
          </p:txBody>
        </p:sp>
        <p:sp>
          <p:nvSpPr>
            <p:cNvPr id="8" name="TextBox 8"/>
            <p:cNvSpPr txBox="1"/>
            <p:nvPr/>
          </p:nvSpPr>
          <p:spPr>
            <a:xfrm>
              <a:off x="0" y="922527"/>
              <a:ext cx="7945657" cy="2960158"/>
            </a:xfrm>
            <a:prstGeom prst="rect">
              <a:avLst/>
            </a:prstGeom>
          </p:spPr>
          <p:txBody>
            <a:bodyPr lIns="0" tIns="0" rIns="0" bIns="0" rtlCol="0" anchor="t">
              <a:spAutoFit/>
            </a:bodyPr>
            <a:lstStyle/>
            <a:p>
              <a:pPr marL="0" lvl="0" indent="0" algn="l">
                <a:lnSpc>
                  <a:spcPts val="3500"/>
                </a:lnSpc>
              </a:pPr>
              <a:r>
                <a:rPr lang="en-US" sz="2500">
                  <a:solidFill>
                    <a:srgbClr val="2B2B2B"/>
                  </a:solidFill>
                  <a:latin typeface="Agrandir"/>
                  <a:ea typeface="Agrandir"/>
                  <a:cs typeface="Agrandir"/>
                  <a:sym typeface="Agrandir"/>
                </a:rPr>
                <a:t>Accessories  expereinced  the most significant increase in unique products  growing by 34  from 2020 to 2021. It indicates a Substantial enhancement in the segments product offerings</a:t>
              </a:r>
            </a:p>
          </p:txBody>
        </p:sp>
      </p:grpSp>
      <p:sp>
        <p:nvSpPr>
          <p:cNvPr id="9" name="TextBox 9"/>
          <p:cNvSpPr txBox="1"/>
          <p:nvPr/>
        </p:nvSpPr>
        <p:spPr>
          <a:xfrm>
            <a:off x="803984" y="811031"/>
            <a:ext cx="224716" cy="657888"/>
          </a:xfrm>
          <a:prstGeom prst="rect">
            <a:avLst/>
          </a:prstGeom>
        </p:spPr>
        <p:txBody>
          <a:bodyPr lIns="0" tIns="0" rIns="0" bIns="0" rtlCol="0" anchor="t">
            <a:spAutoFit/>
          </a:bodyPr>
          <a:lstStyle/>
          <a:p>
            <a:pPr algn="ctr">
              <a:lnSpc>
                <a:spcPts val="4688"/>
              </a:lnSpc>
              <a:spcBef>
                <a:spcPct val="0"/>
              </a:spcBef>
            </a:pPr>
            <a:r>
              <a:rPr lang="en-US" sz="3348">
                <a:solidFill>
                  <a:srgbClr val="2B2B2B"/>
                </a:solidFill>
                <a:latin typeface="Agrandir"/>
                <a:ea typeface="Agrandir"/>
                <a:cs typeface="Agrandir"/>
                <a:sym typeface="Agrandir"/>
              </a:rPr>
              <a:t>4</a:t>
            </a:r>
          </a:p>
        </p:txBody>
      </p:sp>
      <p:sp>
        <p:nvSpPr>
          <p:cNvPr id="10" name="Freeform 10"/>
          <p:cNvSpPr/>
          <p:nvPr/>
        </p:nvSpPr>
        <p:spPr>
          <a:xfrm>
            <a:off x="9970044" y="4921566"/>
            <a:ext cx="7101362" cy="5048422"/>
          </a:xfrm>
          <a:custGeom>
            <a:avLst/>
            <a:gdLst/>
            <a:ahLst/>
            <a:cxnLst/>
            <a:rect l="l" t="t" r="r" b="b"/>
            <a:pathLst>
              <a:path w="7101362" h="5048422">
                <a:moveTo>
                  <a:pt x="0" y="0"/>
                </a:moveTo>
                <a:lnTo>
                  <a:pt x="7101362" y="0"/>
                </a:lnTo>
                <a:lnTo>
                  <a:pt x="7101362" y="5048422"/>
                </a:lnTo>
                <a:lnTo>
                  <a:pt x="0" y="5048422"/>
                </a:lnTo>
                <a:lnTo>
                  <a:pt x="0"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492256" y="3295429"/>
            <a:ext cx="9510017" cy="1848071"/>
          </a:xfrm>
          <a:custGeom>
            <a:avLst/>
            <a:gdLst/>
            <a:ahLst/>
            <a:cxnLst/>
            <a:rect l="l" t="t" r="r" b="b"/>
            <a:pathLst>
              <a:path w="9510017" h="1848071">
                <a:moveTo>
                  <a:pt x="0" y="0"/>
                </a:moveTo>
                <a:lnTo>
                  <a:pt x="9510017" y="0"/>
                </a:lnTo>
                <a:lnTo>
                  <a:pt x="9510017" y="1848071"/>
                </a:lnTo>
                <a:lnTo>
                  <a:pt x="0" y="1848071"/>
                </a:lnTo>
                <a:lnTo>
                  <a:pt x="0" y="0"/>
                </a:lnTo>
                <a:close/>
              </a:path>
            </a:pathLst>
          </a:custGeom>
          <a:blipFill>
            <a:blip r:embed="rId5"/>
            <a:stretch>
              <a:fillRect l="-4985"/>
            </a:stretch>
          </a:blipFill>
        </p:spPr>
      </p:sp>
      <p:sp>
        <p:nvSpPr>
          <p:cNvPr id="6" name="Freeform 6"/>
          <p:cNvSpPr/>
          <p:nvPr/>
        </p:nvSpPr>
        <p:spPr>
          <a:xfrm>
            <a:off x="1238573" y="5886450"/>
            <a:ext cx="6988554" cy="3700008"/>
          </a:xfrm>
          <a:custGeom>
            <a:avLst/>
            <a:gdLst/>
            <a:ahLst/>
            <a:cxnLst/>
            <a:rect l="l" t="t" r="r" b="b"/>
            <a:pathLst>
              <a:path w="6988554" h="3700008">
                <a:moveTo>
                  <a:pt x="0" y="0"/>
                </a:moveTo>
                <a:lnTo>
                  <a:pt x="6988555" y="0"/>
                </a:lnTo>
                <a:lnTo>
                  <a:pt x="6988555" y="3700008"/>
                </a:lnTo>
                <a:lnTo>
                  <a:pt x="0" y="3700008"/>
                </a:lnTo>
                <a:lnTo>
                  <a:pt x="0" y="0"/>
                </a:lnTo>
                <a:close/>
              </a:path>
            </a:pathLst>
          </a:custGeom>
          <a:blipFill>
            <a:blip r:embed="rId6"/>
            <a:stretch>
              <a:fillRect l="-3257" t="-12473" r="-4390" b="-11309"/>
            </a:stretch>
          </a:blipFill>
        </p:spPr>
      </p:sp>
      <p:sp>
        <p:nvSpPr>
          <p:cNvPr id="7" name="TextBox 7"/>
          <p:cNvSpPr txBox="1"/>
          <p:nvPr/>
        </p:nvSpPr>
        <p:spPr>
          <a:xfrm>
            <a:off x="1303175" y="478193"/>
            <a:ext cx="15956125" cy="2076450"/>
          </a:xfrm>
          <a:prstGeom prst="rect">
            <a:avLst/>
          </a:prstGeom>
        </p:spPr>
        <p:txBody>
          <a:bodyPr lIns="0" tIns="0" rIns="0" bIns="0" rtlCol="0" anchor="t">
            <a:spAutoFit/>
          </a:bodyPr>
          <a:lstStyle/>
          <a:p>
            <a:pPr algn="l">
              <a:lnSpc>
                <a:spcPts val="3179"/>
              </a:lnSpc>
            </a:pPr>
            <a:r>
              <a:rPr lang="en-US" sz="2649">
                <a:solidFill>
                  <a:srgbClr val="2B2B2B"/>
                </a:solidFill>
                <a:latin typeface="Agrandir Bold"/>
                <a:ea typeface="Agrandir Bold"/>
                <a:cs typeface="Agrandir Bold"/>
                <a:sym typeface="Agrandir Bold"/>
              </a:rPr>
              <a:t>Get the products that have the highest and lowest manufacturing costs.The final output should contain these fields,</a:t>
            </a:r>
          </a:p>
          <a:p>
            <a:pPr algn="l">
              <a:lnSpc>
                <a:spcPts val="3179"/>
              </a:lnSpc>
            </a:pPr>
            <a:r>
              <a:rPr lang="en-US" sz="2649">
                <a:solidFill>
                  <a:srgbClr val="2B2B2B"/>
                </a:solidFill>
                <a:latin typeface="Agrandir Bold"/>
                <a:ea typeface="Agrandir Bold"/>
                <a:cs typeface="Agrandir Bold"/>
                <a:sym typeface="Agrandir Bold"/>
              </a:rPr>
              <a:t>product_code</a:t>
            </a:r>
          </a:p>
          <a:p>
            <a:pPr algn="l">
              <a:lnSpc>
                <a:spcPts val="3179"/>
              </a:lnSpc>
            </a:pPr>
            <a:r>
              <a:rPr lang="en-US" sz="2649">
                <a:solidFill>
                  <a:srgbClr val="2B2B2B"/>
                </a:solidFill>
                <a:latin typeface="Agrandir Bold"/>
                <a:ea typeface="Agrandir Bold"/>
                <a:cs typeface="Agrandir Bold"/>
                <a:sym typeface="Agrandir Bold"/>
              </a:rPr>
              <a:t>product</a:t>
            </a:r>
          </a:p>
          <a:p>
            <a:pPr marL="0" lvl="0" indent="0" algn="l">
              <a:lnSpc>
                <a:spcPts val="3179"/>
              </a:lnSpc>
              <a:spcBef>
                <a:spcPct val="0"/>
              </a:spcBef>
            </a:pPr>
            <a:r>
              <a:rPr lang="en-US" sz="2649">
                <a:solidFill>
                  <a:srgbClr val="2B2B2B"/>
                </a:solidFill>
                <a:latin typeface="Agrandir Bold"/>
                <a:ea typeface="Agrandir Bold"/>
                <a:cs typeface="Agrandir Bold"/>
                <a:sym typeface="Agrandir Bold"/>
              </a:rPr>
              <a:t>manufacturing_cost</a:t>
            </a:r>
          </a:p>
        </p:txBody>
      </p:sp>
      <p:sp>
        <p:nvSpPr>
          <p:cNvPr id="8" name="Freeform 8"/>
          <p:cNvSpPr/>
          <p:nvPr/>
        </p:nvSpPr>
        <p:spPr>
          <a:xfrm>
            <a:off x="202529" y="199687"/>
            <a:ext cx="1100646" cy="880705"/>
          </a:xfrm>
          <a:custGeom>
            <a:avLst/>
            <a:gdLst/>
            <a:ahLst/>
            <a:cxnLst/>
            <a:rect l="l" t="t" r="r" b="b"/>
            <a:pathLst>
              <a:path w="1100646" h="880705">
                <a:moveTo>
                  <a:pt x="0" y="0"/>
                </a:moveTo>
                <a:lnTo>
                  <a:pt x="1100646" y="0"/>
                </a:lnTo>
                <a:lnTo>
                  <a:pt x="1100646" y="880705"/>
                </a:lnTo>
                <a:lnTo>
                  <a:pt x="0" y="880705"/>
                </a:lnTo>
                <a:lnTo>
                  <a:pt x="0" y="0"/>
                </a:lnTo>
                <a:close/>
              </a:path>
            </a:pathLst>
          </a:custGeom>
          <a:blipFill>
            <a:blip r:embed="rId7">
              <a:extLst>
                <a:ext uri="{96DAC541-7B7A-43D3-8B79-37D633B846F1}">
                  <asvg:svgBlip xmlns:asvg="http://schemas.microsoft.com/office/drawing/2016/SVG/main" r:embed="rId8"/>
                </a:ext>
              </a:extLst>
            </a:blip>
            <a:stretch>
              <a:fillRect l="-83" r="-83"/>
            </a:stretch>
          </a:blipFill>
        </p:spPr>
      </p:sp>
      <p:sp>
        <p:nvSpPr>
          <p:cNvPr id="9" name="TextBox 9"/>
          <p:cNvSpPr txBox="1"/>
          <p:nvPr/>
        </p:nvSpPr>
        <p:spPr>
          <a:xfrm>
            <a:off x="623546" y="206502"/>
            <a:ext cx="262580" cy="708325"/>
          </a:xfrm>
          <a:prstGeom prst="rect">
            <a:avLst/>
          </a:prstGeom>
        </p:spPr>
        <p:txBody>
          <a:bodyPr lIns="0" tIns="0" rIns="0" bIns="0" rtlCol="0" anchor="t">
            <a:spAutoFit/>
          </a:bodyPr>
          <a:lstStyle/>
          <a:p>
            <a:pPr algn="ctr">
              <a:lnSpc>
                <a:spcPts val="5058"/>
              </a:lnSpc>
              <a:spcBef>
                <a:spcPct val="0"/>
              </a:spcBef>
            </a:pPr>
            <a:r>
              <a:rPr lang="en-US" sz="3613">
                <a:solidFill>
                  <a:srgbClr val="2B2B2B"/>
                </a:solidFill>
                <a:latin typeface="Agrandir"/>
                <a:ea typeface="Agrandir"/>
                <a:cs typeface="Agrandir"/>
                <a:sym typeface="Agrandir"/>
              </a:rPr>
              <a:t>5</a:t>
            </a:r>
          </a:p>
        </p:txBody>
      </p:sp>
      <p:sp>
        <p:nvSpPr>
          <p:cNvPr id="10" name="TextBox 10"/>
          <p:cNvSpPr txBox="1"/>
          <p:nvPr/>
        </p:nvSpPr>
        <p:spPr>
          <a:xfrm>
            <a:off x="9281237" y="6456317"/>
            <a:ext cx="8603203" cy="2436448"/>
          </a:xfrm>
          <a:prstGeom prst="rect">
            <a:avLst/>
          </a:prstGeom>
        </p:spPr>
        <p:txBody>
          <a:bodyPr lIns="0" tIns="0" rIns="0" bIns="0" rtlCol="0" anchor="t">
            <a:spAutoFit/>
          </a:bodyPr>
          <a:lstStyle/>
          <a:p>
            <a:pPr algn="ctr">
              <a:lnSpc>
                <a:spcPts val="3782"/>
              </a:lnSpc>
              <a:spcBef>
                <a:spcPct val="0"/>
              </a:spcBef>
            </a:pPr>
            <a:r>
              <a:rPr lang="en-US" sz="2701">
                <a:solidFill>
                  <a:srgbClr val="2B2B2B"/>
                </a:solidFill>
                <a:latin typeface="Agrandir"/>
                <a:ea typeface="Agrandir"/>
                <a:cs typeface="Agrandir"/>
                <a:sym typeface="Agrandir"/>
              </a:rPr>
              <a:t>The Product with highest manufacturing cost is AQ  Home Allin 1 Gen 2 and lowset manufacturing cost is AQ Master wired x 1 Ms. This disparity indicates a   significant range in product costs across our product line </a:t>
            </a:r>
          </a:p>
        </p:txBody>
      </p:sp>
      <p:sp>
        <p:nvSpPr>
          <p:cNvPr id="11" name="TextBox 11"/>
          <p:cNvSpPr txBox="1"/>
          <p:nvPr/>
        </p:nvSpPr>
        <p:spPr>
          <a:xfrm>
            <a:off x="10178533" y="5382390"/>
            <a:ext cx="1511975" cy="512018"/>
          </a:xfrm>
          <a:prstGeom prst="rect">
            <a:avLst/>
          </a:prstGeom>
        </p:spPr>
        <p:txBody>
          <a:bodyPr lIns="0" tIns="0" rIns="0" bIns="0" rtlCol="0" anchor="t">
            <a:spAutoFit/>
          </a:bodyPr>
          <a:lstStyle/>
          <a:p>
            <a:pPr algn="ctr">
              <a:lnSpc>
                <a:spcPts val="4328"/>
              </a:lnSpc>
            </a:pPr>
            <a:r>
              <a:rPr lang="en-US" sz="3091">
                <a:solidFill>
                  <a:srgbClr val="2B2B2B"/>
                </a:solidFill>
                <a:latin typeface="Canva Sans Bold"/>
                <a:ea typeface="Canva Sans Bold"/>
                <a:cs typeface="Canva Sans Bold"/>
                <a:sym typeface="Canva Sans Bold"/>
              </a:rPr>
              <a:t>Insights</a:t>
            </a:r>
          </a:p>
        </p:txBody>
      </p:sp>
      <p:sp>
        <p:nvSpPr>
          <p:cNvPr id="12" name="Freeform 12"/>
          <p:cNvSpPr/>
          <p:nvPr/>
        </p:nvSpPr>
        <p:spPr>
          <a:xfrm>
            <a:off x="9180100" y="5143500"/>
            <a:ext cx="8923626" cy="3991295"/>
          </a:xfrm>
          <a:custGeom>
            <a:avLst/>
            <a:gdLst/>
            <a:ahLst/>
            <a:cxnLst/>
            <a:rect l="l" t="t" r="r" b="b"/>
            <a:pathLst>
              <a:path w="8923626" h="3991295">
                <a:moveTo>
                  <a:pt x="0" y="0"/>
                </a:moveTo>
                <a:lnTo>
                  <a:pt x="8923626" y="0"/>
                </a:lnTo>
                <a:lnTo>
                  <a:pt x="8923626" y="3991295"/>
                </a:lnTo>
                <a:lnTo>
                  <a:pt x="0" y="399129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83139" y="-2447914"/>
            <a:ext cx="5334494" cy="4895828"/>
          </a:xfrm>
          <a:prstGeom prst="rect">
            <a:avLst/>
          </a:prstGeom>
        </p:spPr>
      </p:pic>
      <p:sp>
        <p:nvSpPr>
          <p:cNvPr id="3" name="Freeform 3"/>
          <p:cNvSpPr/>
          <p:nvPr/>
        </p:nvSpPr>
        <p:spPr>
          <a:xfrm>
            <a:off x="1282055" y="4167693"/>
            <a:ext cx="7861945" cy="2917021"/>
          </a:xfrm>
          <a:custGeom>
            <a:avLst/>
            <a:gdLst/>
            <a:ahLst/>
            <a:cxnLst/>
            <a:rect l="l" t="t" r="r" b="b"/>
            <a:pathLst>
              <a:path w="7861945" h="2917021">
                <a:moveTo>
                  <a:pt x="0" y="0"/>
                </a:moveTo>
                <a:lnTo>
                  <a:pt x="7861945" y="0"/>
                </a:lnTo>
                <a:lnTo>
                  <a:pt x="7861945" y="2917021"/>
                </a:lnTo>
                <a:lnTo>
                  <a:pt x="0" y="2917021"/>
                </a:lnTo>
                <a:lnTo>
                  <a:pt x="0" y="0"/>
                </a:lnTo>
                <a:close/>
              </a:path>
            </a:pathLst>
          </a:custGeom>
          <a:blipFill>
            <a:blip r:embed="rId3"/>
            <a:stretch>
              <a:fillRect l="-6079"/>
            </a:stretch>
          </a:blipFill>
        </p:spPr>
      </p:sp>
      <p:sp>
        <p:nvSpPr>
          <p:cNvPr id="4" name="Freeform 4"/>
          <p:cNvSpPr/>
          <p:nvPr/>
        </p:nvSpPr>
        <p:spPr>
          <a:xfrm>
            <a:off x="10448262" y="2699482"/>
            <a:ext cx="6045565" cy="4385232"/>
          </a:xfrm>
          <a:custGeom>
            <a:avLst/>
            <a:gdLst/>
            <a:ahLst/>
            <a:cxnLst/>
            <a:rect l="l" t="t" r="r" b="b"/>
            <a:pathLst>
              <a:path w="6045565" h="4385232">
                <a:moveTo>
                  <a:pt x="0" y="0"/>
                </a:moveTo>
                <a:lnTo>
                  <a:pt x="6045565" y="0"/>
                </a:lnTo>
                <a:lnTo>
                  <a:pt x="6045565" y="4385232"/>
                </a:lnTo>
                <a:lnTo>
                  <a:pt x="0" y="4385232"/>
                </a:lnTo>
                <a:lnTo>
                  <a:pt x="0" y="0"/>
                </a:lnTo>
                <a:close/>
              </a:path>
            </a:pathLst>
          </a:custGeom>
          <a:blipFill>
            <a:blip r:embed="rId4"/>
            <a:stretch>
              <a:fillRect/>
            </a:stretch>
          </a:blipFill>
        </p:spPr>
      </p:sp>
      <p:sp>
        <p:nvSpPr>
          <p:cNvPr id="5" name="TextBox 5"/>
          <p:cNvSpPr txBox="1"/>
          <p:nvPr/>
        </p:nvSpPr>
        <p:spPr>
          <a:xfrm>
            <a:off x="1502033" y="828664"/>
            <a:ext cx="16359133" cy="3143250"/>
          </a:xfrm>
          <a:prstGeom prst="rect">
            <a:avLst/>
          </a:prstGeom>
        </p:spPr>
        <p:txBody>
          <a:bodyPr lIns="0" tIns="0" rIns="0" bIns="0" rtlCol="0" anchor="t">
            <a:spAutoFit/>
          </a:bodyPr>
          <a:lstStyle/>
          <a:p>
            <a:pPr algn="l">
              <a:lnSpc>
                <a:spcPts val="3611"/>
              </a:lnSpc>
            </a:pPr>
            <a:r>
              <a:rPr lang="en-US" sz="3009">
                <a:solidFill>
                  <a:srgbClr val="2B2B2B"/>
                </a:solidFill>
                <a:latin typeface="Agrandir Bold"/>
                <a:ea typeface="Agrandir Bold"/>
                <a:cs typeface="Agrandir Bold"/>
                <a:sym typeface="Agrandir Bold"/>
              </a:rPr>
              <a:t>Generate a report which contains the top 5 customers who received an average high pre_invoice_discount_pct for the fiscal year 2021  and in the indian market . The final output contains these fields,</a:t>
            </a:r>
          </a:p>
          <a:p>
            <a:pPr algn="l">
              <a:lnSpc>
                <a:spcPts val="3611"/>
              </a:lnSpc>
            </a:pPr>
            <a:r>
              <a:rPr lang="en-US" sz="3009">
                <a:solidFill>
                  <a:srgbClr val="2B2B2B"/>
                </a:solidFill>
                <a:latin typeface="Agrandir Bold"/>
                <a:ea typeface="Agrandir Bold"/>
                <a:cs typeface="Agrandir Bold"/>
                <a:sym typeface="Agrandir Bold"/>
              </a:rPr>
              <a:t>customer_code</a:t>
            </a:r>
          </a:p>
          <a:p>
            <a:pPr algn="l">
              <a:lnSpc>
                <a:spcPts val="3611"/>
              </a:lnSpc>
            </a:pPr>
            <a:r>
              <a:rPr lang="en-US" sz="3009">
                <a:solidFill>
                  <a:srgbClr val="2B2B2B"/>
                </a:solidFill>
                <a:latin typeface="Agrandir Bold"/>
                <a:ea typeface="Agrandir Bold"/>
                <a:cs typeface="Agrandir Bold"/>
                <a:sym typeface="Agrandir Bold"/>
              </a:rPr>
              <a:t>customer</a:t>
            </a:r>
          </a:p>
          <a:p>
            <a:pPr algn="l">
              <a:lnSpc>
                <a:spcPts val="3611"/>
              </a:lnSpc>
            </a:pPr>
            <a:r>
              <a:rPr lang="en-US" sz="3009">
                <a:solidFill>
                  <a:srgbClr val="2B2B2B"/>
                </a:solidFill>
                <a:latin typeface="Agrandir Bold"/>
                <a:ea typeface="Agrandir Bold"/>
                <a:cs typeface="Agrandir Bold"/>
                <a:sym typeface="Agrandir Bold"/>
              </a:rPr>
              <a:t>average_discount_percentage</a:t>
            </a:r>
          </a:p>
          <a:p>
            <a:pPr marL="0" lvl="0" indent="0" algn="l">
              <a:lnSpc>
                <a:spcPts val="2408"/>
              </a:lnSpc>
              <a:spcBef>
                <a:spcPct val="0"/>
              </a:spcBef>
            </a:pPr>
            <a:endParaRPr lang="en-US" sz="3009">
              <a:solidFill>
                <a:srgbClr val="2B2B2B"/>
              </a:solidFill>
              <a:latin typeface="Agrandir Bold"/>
              <a:ea typeface="Agrandir Bold"/>
              <a:cs typeface="Agrandir Bold"/>
              <a:sym typeface="Agrandir Bold"/>
            </a:endParaRPr>
          </a:p>
        </p:txBody>
      </p:sp>
      <p:sp>
        <p:nvSpPr>
          <p:cNvPr id="6" name="Freeform 6"/>
          <p:cNvSpPr/>
          <p:nvPr/>
        </p:nvSpPr>
        <p:spPr>
          <a:xfrm>
            <a:off x="271100" y="95435"/>
            <a:ext cx="1230933" cy="984958"/>
          </a:xfrm>
          <a:custGeom>
            <a:avLst/>
            <a:gdLst/>
            <a:ahLst/>
            <a:cxnLst/>
            <a:rect l="l" t="t" r="r" b="b"/>
            <a:pathLst>
              <a:path w="1230933" h="984958">
                <a:moveTo>
                  <a:pt x="0" y="0"/>
                </a:moveTo>
                <a:lnTo>
                  <a:pt x="1230933" y="0"/>
                </a:lnTo>
                <a:lnTo>
                  <a:pt x="1230933" y="984957"/>
                </a:lnTo>
                <a:lnTo>
                  <a:pt x="0" y="984957"/>
                </a:lnTo>
                <a:lnTo>
                  <a:pt x="0" y="0"/>
                </a:lnTo>
                <a:close/>
              </a:path>
            </a:pathLst>
          </a:custGeom>
          <a:blipFill>
            <a:blip r:embed="rId5">
              <a:extLst>
                <a:ext uri="{96DAC541-7B7A-43D3-8B79-37D633B846F1}">
                  <asvg:svgBlip xmlns:asvg="http://schemas.microsoft.com/office/drawing/2016/SVG/main" r:embed="rId6"/>
                </a:ext>
              </a:extLst>
            </a:blip>
            <a:stretch>
              <a:fillRect l="-83" r="-83"/>
            </a:stretch>
          </a:blipFill>
        </p:spPr>
      </p:sp>
      <p:sp>
        <p:nvSpPr>
          <p:cNvPr id="7" name="Freeform 7"/>
          <p:cNvSpPr/>
          <p:nvPr/>
        </p:nvSpPr>
        <p:spPr>
          <a:xfrm>
            <a:off x="891768" y="7332364"/>
            <a:ext cx="16504463" cy="2550690"/>
          </a:xfrm>
          <a:custGeom>
            <a:avLst/>
            <a:gdLst/>
            <a:ahLst/>
            <a:cxnLst/>
            <a:rect l="l" t="t" r="r" b="b"/>
            <a:pathLst>
              <a:path w="16504463" h="2550690">
                <a:moveTo>
                  <a:pt x="0" y="0"/>
                </a:moveTo>
                <a:lnTo>
                  <a:pt x="16504464" y="0"/>
                </a:lnTo>
                <a:lnTo>
                  <a:pt x="16504464" y="2550690"/>
                </a:lnTo>
                <a:lnTo>
                  <a:pt x="0" y="2550690"/>
                </a:lnTo>
                <a:lnTo>
                  <a:pt x="0" y="0"/>
                </a:lnTo>
                <a:close/>
              </a:path>
            </a:pathLst>
          </a:custGeom>
          <a:blipFill>
            <a:blip r:embed="rId7">
              <a:alphaModFix amt="83000"/>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623546" y="206502"/>
            <a:ext cx="262580" cy="708325"/>
          </a:xfrm>
          <a:prstGeom prst="rect">
            <a:avLst/>
          </a:prstGeom>
        </p:spPr>
        <p:txBody>
          <a:bodyPr lIns="0" tIns="0" rIns="0" bIns="0" rtlCol="0" anchor="t">
            <a:spAutoFit/>
          </a:bodyPr>
          <a:lstStyle/>
          <a:p>
            <a:pPr algn="ctr">
              <a:lnSpc>
                <a:spcPts val="5058"/>
              </a:lnSpc>
              <a:spcBef>
                <a:spcPct val="0"/>
              </a:spcBef>
            </a:pPr>
            <a:r>
              <a:rPr lang="en-US" sz="3613">
                <a:solidFill>
                  <a:srgbClr val="2B2B2B"/>
                </a:solidFill>
                <a:latin typeface="Agrandir"/>
                <a:ea typeface="Agrandir"/>
                <a:cs typeface="Agrandir"/>
                <a:sym typeface="Agrandir"/>
              </a:rPr>
              <a:t>6</a:t>
            </a:r>
          </a:p>
        </p:txBody>
      </p:sp>
      <p:sp>
        <p:nvSpPr>
          <p:cNvPr id="9" name="TextBox 9"/>
          <p:cNvSpPr txBox="1"/>
          <p:nvPr/>
        </p:nvSpPr>
        <p:spPr>
          <a:xfrm>
            <a:off x="947681" y="8193893"/>
            <a:ext cx="16635754" cy="1456931"/>
          </a:xfrm>
          <a:prstGeom prst="rect">
            <a:avLst/>
          </a:prstGeom>
        </p:spPr>
        <p:txBody>
          <a:bodyPr lIns="0" tIns="0" rIns="0" bIns="0" rtlCol="0" anchor="t">
            <a:spAutoFit/>
          </a:bodyPr>
          <a:lstStyle/>
          <a:p>
            <a:pPr algn="ctr">
              <a:lnSpc>
                <a:spcPts val="3696"/>
              </a:lnSpc>
              <a:spcBef>
                <a:spcPct val="0"/>
              </a:spcBef>
            </a:pPr>
            <a:r>
              <a:rPr lang="en-US" sz="2640">
                <a:solidFill>
                  <a:srgbClr val="2B2B2B"/>
                </a:solidFill>
                <a:latin typeface="Agrandir"/>
                <a:ea typeface="Agrandir"/>
                <a:cs typeface="Agrandir"/>
                <a:sym typeface="Agrandir"/>
              </a:rPr>
              <a:t>The top 5 customers in the indian market for the fiscal year 2021 received an average discount percentage range from 0.29% to 0.30%   Flipkart received highest average discount  indicating they  might have a strong negotiating position or  represnt a significant volume of business</a:t>
            </a:r>
          </a:p>
        </p:txBody>
      </p:sp>
      <p:sp>
        <p:nvSpPr>
          <p:cNvPr id="10" name="TextBox 10"/>
          <p:cNvSpPr txBox="1"/>
          <p:nvPr/>
        </p:nvSpPr>
        <p:spPr>
          <a:xfrm>
            <a:off x="1925350" y="7587153"/>
            <a:ext cx="1516142" cy="521321"/>
          </a:xfrm>
          <a:prstGeom prst="rect">
            <a:avLst/>
          </a:prstGeom>
        </p:spPr>
        <p:txBody>
          <a:bodyPr lIns="0" tIns="0" rIns="0" bIns="0" rtlCol="0" anchor="t">
            <a:spAutoFit/>
          </a:bodyPr>
          <a:lstStyle/>
          <a:p>
            <a:pPr algn="ctr">
              <a:lnSpc>
                <a:spcPts val="4340"/>
              </a:lnSpc>
            </a:pPr>
            <a:r>
              <a:rPr lang="en-US" sz="3100">
                <a:solidFill>
                  <a:srgbClr val="2B2B2B"/>
                </a:solidFill>
                <a:latin typeface="Canva Sans Bold"/>
                <a:ea typeface="Canva Sans Bold"/>
                <a:cs typeface="Canva Sans Bold"/>
                <a:sym typeface="Canva Sans Bold"/>
              </a:rPr>
              <a:t>Insights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83139" y="-2447914"/>
            <a:ext cx="5334494" cy="4895828"/>
          </a:xfrm>
          <a:prstGeom prst="rect">
            <a:avLst/>
          </a:prstGeom>
        </p:spPr>
      </p:pic>
      <p:sp>
        <p:nvSpPr>
          <p:cNvPr id="3" name="Freeform 3"/>
          <p:cNvSpPr/>
          <p:nvPr/>
        </p:nvSpPr>
        <p:spPr>
          <a:xfrm>
            <a:off x="1451583" y="1918544"/>
            <a:ext cx="1230933" cy="984958"/>
          </a:xfrm>
          <a:custGeom>
            <a:avLst/>
            <a:gdLst/>
            <a:ahLst/>
            <a:cxnLst/>
            <a:rect l="l" t="t" r="r" b="b"/>
            <a:pathLst>
              <a:path w="1230933" h="984958">
                <a:moveTo>
                  <a:pt x="0" y="0"/>
                </a:moveTo>
                <a:lnTo>
                  <a:pt x="1230933" y="0"/>
                </a:lnTo>
                <a:lnTo>
                  <a:pt x="1230933" y="984958"/>
                </a:lnTo>
                <a:lnTo>
                  <a:pt x="0" y="984958"/>
                </a:lnTo>
                <a:lnTo>
                  <a:pt x="0" y="0"/>
                </a:lnTo>
                <a:close/>
              </a:path>
            </a:pathLst>
          </a:custGeom>
          <a:blipFill>
            <a:blip r:embed="rId3">
              <a:extLst>
                <a:ext uri="{96DAC541-7B7A-43D3-8B79-37D633B846F1}">
                  <asvg:svgBlip xmlns:asvg="http://schemas.microsoft.com/office/drawing/2016/SVG/main" r:embed="rId4"/>
                </a:ext>
              </a:extLst>
            </a:blip>
            <a:stretch>
              <a:fillRect l="-83" r="-83"/>
            </a:stretch>
          </a:blipFill>
        </p:spPr>
      </p:sp>
      <p:sp>
        <p:nvSpPr>
          <p:cNvPr id="4" name="Freeform 4"/>
          <p:cNvSpPr/>
          <p:nvPr/>
        </p:nvSpPr>
        <p:spPr>
          <a:xfrm>
            <a:off x="11942134" y="1918544"/>
            <a:ext cx="4895565" cy="7884281"/>
          </a:xfrm>
          <a:custGeom>
            <a:avLst/>
            <a:gdLst/>
            <a:ahLst/>
            <a:cxnLst/>
            <a:rect l="l" t="t" r="r" b="b"/>
            <a:pathLst>
              <a:path w="4895565" h="7884281">
                <a:moveTo>
                  <a:pt x="0" y="0"/>
                </a:moveTo>
                <a:lnTo>
                  <a:pt x="4895565" y="0"/>
                </a:lnTo>
                <a:lnTo>
                  <a:pt x="4895565" y="7884281"/>
                </a:lnTo>
                <a:lnTo>
                  <a:pt x="0" y="7884281"/>
                </a:lnTo>
                <a:lnTo>
                  <a:pt x="0" y="0"/>
                </a:lnTo>
                <a:close/>
              </a:path>
            </a:pathLst>
          </a:custGeom>
          <a:blipFill>
            <a:blip r:embed="rId5"/>
            <a:stretch>
              <a:fillRect l="-4110" r="-14478" b="-2138"/>
            </a:stretch>
          </a:blipFill>
        </p:spPr>
      </p:sp>
      <p:sp>
        <p:nvSpPr>
          <p:cNvPr id="5" name="TextBox 5"/>
          <p:cNvSpPr txBox="1"/>
          <p:nvPr/>
        </p:nvSpPr>
        <p:spPr>
          <a:xfrm>
            <a:off x="2931992" y="2189150"/>
            <a:ext cx="7898412" cy="4324350"/>
          </a:xfrm>
          <a:prstGeom prst="rect">
            <a:avLst/>
          </a:prstGeom>
        </p:spPr>
        <p:txBody>
          <a:bodyPr lIns="0" tIns="0" rIns="0" bIns="0" rtlCol="0" anchor="t">
            <a:spAutoFit/>
          </a:bodyPr>
          <a:lstStyle/>
          <a:p>
            <a:pPr algn="l">
              <a:lnSpc>
                <a:spcPts val="3371"/>
              </a:lnSpc>
            </a:pPr>
            <a:r>
              <a:rPr lang="en-US" sz="2809">
                <a:solidFill>
                  <a:srgbClr val="2B2B2B"/>
                </a:solidFill>
                <a:latin typeface="Agrandir Bold"/>
                <a:ea typeface="Agrandir Bold"/>
                <a:cs typeface="Agrandir Bold"/>
                <a:sym typeface="Agrandir Bold"/>
              </a:rPr>
              <a:t>Get the complete report of the  Gross sales amount   for the  customer "AtliQ Exclusive" for each month . This analysis helps to get an idea of low and high-performing months and take strategic decisions. The final report contains these columns:</a:t>
            </a:r>
          </a:p>
          <a:p>
            <a:pPr algn="l">
              <a:lnSpc>
                <a:spcPts val="3371"/>
              </a:lnSpc>
            </a:pPr>
            <a:r>
              <a:rPr lang="en-US" sz="2809">
                <a:solidFill>
                  <a:srgbClr val="2B2B2B"/>
                </a:solidFill>
                <a:latin typeface="Agrandir Bold"/>
                <a:ea typeface="Agrandir Bold"/>
                <a:cs typeface="Agrandir Bold"/>
                <a:sym typeface="Agrandir Bold"/>
              </a:rPr>
              <a:t>month</a:t>
            </a:r>
          </a:p>
          <a:p>
            <a:pPr algn="l">
              <a:lnSpc>
                <a:spcPts val="3371"/>
              </a:lnSpc>
            </a:pPr>
            <a:r>
              <a:rPr lang="en-US" sz="2809">
                <a:solidFill>
                  <a:srgbClr val="2B2B2B"/>
                </a:solidFill>
                <a:latin typeface="Agrandir Bold"/>
                <a:ea typeface="Agrandir Bold"/>
                <a:cs typeface="Agrandir Bold"/>
                <a:sym typeface="Agrandir Bold"/>
              </a:rPr>
              <a:t>year</a:t>
            </a:r>
          </a:p>
          <a:p>
            <a:pPr algn="l">
              <a:lnSpc>
                <a:spcPts val="3371"/>
              </a:lnSpc>
            </a:pPr>
            <a:r>
              <a:rPr lang="en-US" sz="2809">
                <a:solidFill>
                  <a:srgbClr val="2B2B2B"/>
                </a:solidFill>
                <a:latin typeface="Agrandir Bold"/>
                <a:ea typeface="Agrandir Bold"/>
                <a:cs typeface="Agrandir Bold"/>
                <a:sym typeface="Agrandir Bold"/>
              </a:rPr>
              <a:t>gross sales month</a:t>
            </a:r>
          </a:p>
          <a:p>
            <a:pPr marL="0" lvl="0" indent="0" algn="l">
              <a:lnSpc>
                <a:spcPts val="3851"/>
              </a:lnSpc>
              <a:spcBef>
                <a:spcPct val="0"/>
              </a:spcBef>
            </a:pPr>
            <a:endParaRPr lang="en-US" sz="2809">
              <a:solidFill>
                <a:srgbClr val="2B2B2B"/>
              </a:solidFill>
              <a:latin typeface="Agrandir Bold"/>
              <a:ea typeface="Agrandir Bold"/>
              <a:cs typeface="Agrandir Bold"/>
              <a:sym typeface="Agrandir Bold"/>
            </a:endParaRPr>
          </a:p>
        </p:txBody>
      </p:sp>
      <p:sp>
        <p:nvSpPr>
          <p:cNvPr id="6" name="TextBox 6"/>
          <p:cNvSpPr txBox="1"/>
          <p:nvPr/>
        </p:nvSpPr>
        <p:spPr>
          <a:xfrm>
            <a:off x="1940828" y="2053501"/>
            <a:ext cx="252442" cy="581694"/>
          </a:xfrm>
          <a:prstGeom prst="rect">
            <a:avLst/>
          </a:prstGeom>
        </p:spPr>
        <p:txBody>
          <a:bodyPr lIns="0" tIns="0" rIns="0" bIns="0" rtlCol="0" anchor="t">
            <a:spAutoFit/>
          </a:bodyPr>
          <a:lstStyle/>
          <a:p>
            <a:pPr algn="ctr">
              <a:lnSpc>
                <a:spcPts val="4163"/>
              </a:lnSpc>
              <a:spcBef>
                <a:spcPct val="0"/>
              </a:spcBef>
            </a:pPr>
            <a:r>
              <a:rPr lang="en-US" sz="2973">
                <a:solidFill>
                  <a:srgbClr val="2B2B2B"/>
                </a:solidFill>
                <a:latin typeface="Agrandir"/>
                <a:ea typeface="Agrandir"/>
                <a:cs typeface="Agrandir"/>
                <a:sym typeface="Agrandir"/>
              </a:rPr>
              <a:t>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83139" y="-2447914"/>
            <a:ext cx="5334494" cy="4895828"/>
          </a:xfrm>
          <a:prstGeom prst="rect">
            <a:avLst/>
          </a:prstGeom>
        </p:spPr>
      </p:pic>
      <p:sp>
        <p:nvSpPr>
          <p:cNvPr id="3" name="Freeform 3"/>
          <p:cNvSpPr/>
          <p:nvPr/>
        </p:nvSpPr>
        <p:spPr>
          <a:xfrm>
            <a:off x="271100" y="95435"/>
            <a:ext cx="1230933" cy="984958"/>
          </a:xfrm>
          <a:custGeom>
            <a:avLst/>
            <a:gdLst/>
            <a:ahLst/>
            <a:cxnLst/>
            <a:rect l="l" t="t" r="r" b="b"/>
            <a:pathLst>
              <a:path w="1230933" h="984958">
                <a:moveTo>
                  <a:pt x="0" y="0"/>
                </a:moveTo>
                <a:lnTo>
                  <a:pt x="1230933" y="0"/>
                </a:lnTo>
                <a:lnTo>
                  <a:pt x="1230933" y="984957"/>
                </a:lnTo>
                <a:lnTo>
                  <a:pt x="0" y="984957"/>
                </a:lnTo>
                <a:lnTo>
                  <a:pt x="0" y="0"/>
                </a:lnTo>
                <a:close/>
              </a:path>
            </a:pathLst>
          </a:custGeom>
          <a:blipFill>
            <a:blip r:embed="rId3">
              <a:extLst>
                <a:ext uri="{96DAC541-7B7A-43D3-8B79-37D633B846F1}">
                  <asvg:svgBlip xmlns:asvg="http://schemas.microsoft.com/office/drawing/2016/SVG/main" r:embed="rId4"/>
                </a:ext>
              </a:extLst>
            </a:blip>
            <a:stretch>
              <a:fillRect l="-83" r="-83"/>
            </a:stretch>
          </a:blipFill>
        </p:spPr>
      </p:sp>
      <p:sp>
        <p:nvSpPr>
          <p:cNvPr id="4" name="Freeform 4"/>
          <p:cNvSpPr/>
          <p:nvPr/>
        </p:nvSpPr>
        <p:spPr>
          <a:xfrm>
            <a:off x="3030347" y="2033528"/>
            <a:ext cx="11977827" cy="4892803"/>
          </a:xfrm>
          <a:custGeom>
            <a:avLst/>
            <a:gdLst/>
            <a:ahLst/>
            <a:cxnLst/>
            <a:rect l="l" t="t" r="r" b="b"/>
            <a:pathLst>
              <a:path w="11977827" h="4892803">
                <a:moveTo>
                  <a:pt x="0" y="0"/>
                </a:moveTo>
                <a:lnTo>
                  <a:pt x="11977827" y="0"/>
                </a:lnTo>
                <a:lnTo>
                  <a:pt x="11977827" y="4892804"/>
                </a:lnTo>
                <a:lnTo>
                  <a:pt x="0" y="4892804"/>
                </a:lnTo>
                <a:lnTo>
                  <a:pt x="0" y="0"/>
                </a:lnTo>
                <a:close/>
              </a:path>
            </a:pathLst>
          </a:custGeom>
          <a:blipFill>
            <a:blip r:embed="rId5"/>
            <a:stretch>
              <a:fillRect l="-47" t="-2786" b="-30230"/>
            </a:stretch>
          </a:blipFill>
        </p:spPr>
      </p:sp>
      <p:sp>
        <p:nvSpPr>
          <p:cNvPr id="5" name="TextBox 5"/>
          <p:cNvSpPr txBox="1"/>
          <p:nvPr/>
        </p:nvSpPr>
        <p:spPr>
          <a:xfrm>
            <a:off x="1722921" y="465769"/>
            <a:ext cx="16044500" cy="1567759"/>
          </a:xfrm>
          <a:prstGeom prst="rect">
            <a:avLst/>
          </a:prstGeom>
        </p:spPr>
        <p:txBody>
          <a:bodyPr lIns="0" tIns="0" rIns="0" bIns="0" rtlCol="0" anchor="t">
            <a:spAutoFit/>
          </a:bodyPr>
          <a:lstStyle/>
          <a:p>
            <a:pPr algn="l">
              <a:lnSpc>
                <a:spcPts val="1997"/>
              </a:lnSpc>
            </a:pPr>
            <a:r>
              <a:rPr lang="en-US" sz="1664">
                <a:solidFill>
                  <a:srgbClr val="2B2B2B"/>
                </a:solidFill>
                <a:latin typeface="Agrandir Bold"/>
                <a:ea typeface="Agrandir Bold"/>
                <a:cs typeface="Agrandir Bold"/>
                <a:sym typeface="Agrandir Bold"/>
              </a:rPr>
              <a:t>Get the complete report of the  Gross sales amount   for the  customer "AtliQ Exclusive" for each month . This analysis helps to get an idea of low and high-performing months and take strategic decisions. The final report contains these columns:</a:t>
            </a:r>
          </a:p>
          <a:p>
            <a:pPr algn="l">
              <a:lnSpc>
                <a:spcPts val="1997"/>
              </a:lnSpc>
            </a:pPr>
            <a:r>
              <a:rPr lang="en-US" sz="1664">
                <a:solidFill>
                  <a:srgbClr val="2B2B2B"/>
                </a:solidFill>
                <a:latin typeface="Agrandir Bold"/>
                <a:ea typeface="Agrandir Bold"/>
                <a:cs typeface="Agrandir Bold"/>
                <a:sym typeface="Agrandir Bold"/>
              </a:rPr>
              <a:t>month</a:t>
            </a:r>
          </a:p>
          <a:p>
            <a:pPr algn="l">
              <a:lnSpc>
                <a:spcPts val="1997"/>
              </a:lnSpc>
            </a:pPr>
            <a:r>
              <a:rPr lang="en-US" sz="1664">
                <a:solidFill>
                  <a:srgbClr val="2B2B2B"/>
                </a:solidFill>
                <a:latin typeface="Agrandir Bold"/>
                <a:ea typeface="Agrandir Bold"/>
                <a:cs typeface="Agrandir Bold"/>
                <a:sym typeface="Agrandir Bold"/>
              </a:rPr>
              <a:t>year</a:t>
            </a:r>
          </a:p>
          <a:p>
            <a:pPr algn="l">
              <a:lnSpc>
                <a:spcPts val="1997"/>
              </a:lnSpc>
            </a:pPr>
            <a:r>
              <a:rPr lang="en-US" sz="1664">
                <a:solidFill>
                  <a:srgbClr val="2B2B2B"/>
                </a:solidFill>
                <a:latin typeface="Agrandir Bold"/>
                <a:ea typeface="Agrandir Bold"/>
                <a:cs typeface="Agrandir Bold"/>
                <a:sym typeface="Agrandir Bold"/>
              </a:rPr>
              <a:t>gross sales month</a:t>
            </a:r>
          </a:p>
          <a:p>
            <a:pPr marL="0" lvl="0" indent="0" algn="l">
              <a:lnSpc>
                <a:spcPts val="2282"/>
              </a:lnSpc>
              <a:spcBef>
                <a:spcPct val="0"/>
              </a:spcBef>
            </a:pPr>
            <a:endParaRPr lang="en-US" sz="1664">
              <a:solidFill>
                <a:srgbClr val="2B2B2B"/>
              </a:solidFill>
              <a:latin typeface="Agrandir Bold"/>
              <a:ea typeface="Agrandir Bold"/>
              <a:cs typeface="Agrandir Bold"/>
              <a:sym typeface="Agrandir Bold"/>
            </a:endParaRPr>
          </a:p>
        </p:txBody>
      </p:sp>
      <p:sp>
        <p:nvSpPr>
          <p:cNvPr id="6" name="TextBox 6"/>
          <p:cNvSpPr txBox="1"/>
          <p:nvPr/>
        </p:nvSpPr>
        <p:spPr>
          <a:xfrm>
            <a:off x="760345" y="230391"/>
            <a:ext cx="252442" cy="581694"/>
          </a:xfrm>
          <a:prstGeom prst="rect">
            <a:avLst/>
          </a:prstGeom>
        </p:spPr>
        <p:txBody>
          <a:bodyPr lIns="0" tIns="0" rIns="0" bIns="0" rtlCol="0" anchor="t">
            <a:spAutoFit/>
          </a:bodyPr>
          <a:lstStyle/>
          <a:p>
            <a:pPr algn="ctr">
              <a:lnSpc>
                <a:spcPts val="4163"/>
              </a:lnSpc>
              <a:spcBef>
                <a:spcPct val="0"/>
              </a:spcBef>
            </a:pPr>
            <a:r>
              <a:rPr lang="en-US" sz="2973">
                <a:solidFill>
                  <a:srgbClr val="2B2B2B"/>
                </a:solidFill>
                <a:latin typeface="Agrandir"/>
                <a:ea typeface="Agrandir"/>
                <a:cs typeface="Agrandir"/>
                <a:sym typeface="Agrandir"/>
              </a:rPr>
              <a:t>7</a:t>
            </a:r>
          </a:p>
        </p:txBody>
      </p:sp>
      <p:sp>
        <p:nvSpPr>
          <p:cNvPr id="7" name="TextBox 7"/>
          <p:cNvSpPr txBox="1"/>
          <p:nvPr/>
        </p:nvSpPr>
        <p:spPr>
          <a:xfrm>
            <a:off x="750135" y="8178902"/>
            <a:ext cx="16787730" cy="2047296"/>
          </a:xfrm>
          <a:prstGeom prst="rect">
            <a:avLst/>
          </a:prstGeom>
        </p:spPr>
        <p:txBody>
          <a:bodyPr lIns="0" tIns="0" rIns="0" bIns="0" rtlCol="0" anchor="t">
            <a:spAutoFit/>
          </a:bodyPr>
          <a:lstStyle/>
          <a:p>
            <a:pPr algn="ctr">
              <a:lnSpc>
                <a:spcPts val="3181"/>
              </a:lnSpc>
            </a:pPr>
            <a:r>
              <a:rPr lang="en-US" sz="2272">
                <a:solidFill>
                  <a:srgbClr val="2B2B2B"/>
                </a:solidFill>
                <a:latin typeface="Agrandir"/>
                <a:ea typeface="Agrandir"/>
                <a:cs typeface="Agrandir"/>
                <a:sym typeface="Agrandir"/>
              </a:rPr>
              <a:t>The month with the highest gross sales amount for  'Atliq Exclusive'  is  November 2021, because many economies were beginning to recover from the initial impact of the pandemic.</a:t>
            </a:r>
          </a:p>
          <a:p>
            <a:pPr algn="ctr">
              <a:lnSpc>
                <a:spcPts val="3181"/>
              </a:lnSpc>
            </a:pPr>
            <a:r>
              <a:rPr lang="en-US" sz="2272">
                <a:solidFill>
                  <a:srgbClr val="2B2B2B"/>
                </a:solidFill>
                <a:latin typeface="Agrandir"/>
                <a:ea typeface="Agrandir"/>
                <a:cs typeface="Agrandir"/>
                <a:sym typeface="Agrandir"/>
              </a:rPr>
              <a:t>march 2020 had the lowest gross sales amount, because the global economic impact  of the pandemic was severe in early   2020  causing economic downturns, decreased consumer spending which could explain the lower sales </a:t>
            </a:r>
          </a:p>
          <a:p>
            <a:pPr algn="ctr">
              <a:lnSpc>
                <a:spcPts val="3181"/>
              </a:lnSpc>
              <a:spcBef>
                <a:spcPct val="0"/>
              </a:spcBef>
            </a:pPr>
            <a:r>
              <a:rPr lang="en-US" sz="2272">
                <a:solidFill>
                  <a:srgbClr val="2B2B2B"/>
                </a:solidFill>
                <a:latin typeface="Agrandir"/>
                <a:ea typeface="Agrandir"/>
                <a:cs typeface="Agrandir"/>
                <a:sym typeface="Agrandir"/>
              </a:rPr>
              <a:t> </a:t>
            </a:r>
          </a:p>
        </p:txBody>
      </p:sp>
      <p:sp>
        <p:nvSpPr>
          <p:cNvPr id="8" name="TextBox 8"/>
          <p:cNvSpPr txBox="1"/>
          <p:nvPr/>
        </p:nvSpPr>
        <p:spPr>
          <a:xfrm>
            <a:off x="528094" y="7640437"/>
            <a:ext cx="1369457" cy="481316"/>
          </a:xfrm>
          <a:prstGeom prst="rect">
            <a:avLst/>
          </a:prstGeom>
        </p:spPr>
        <p:txBody>
          <a:bodyPr lIns="0" tIns="0" rIns="0" bIns="0" rtlCol="0" anchor="t">
            <a:spAutoFit/>
          </a:bodyPr>
          <a:lstStyle/>
          <a:p>
            <a:pPr algn="ctr">
              <a:lnSpc>
                <a:spcPts val="3920"/>
              </a:lnSpc>
            </a:pPr>
            <a:r>
              <a:rPr lang="en-US" sz="2800">
                <a:solidFill>
                  <a:srgbClr val="2B2B2B"/>
                </a:solidFill>
                <a:latin typeface="Canva Sans Bold"/>
                <a:ea typeface="Canva Sans Bold"/>
                <a:cs typeface="Canva Sans Bold"/>
                <a:sym typeface="Canva Sans Bold"/>
              </a:rPr>
              <a:t>Insights</a:t>
            </a:r>
          </a:p>
        </p:txBody>
      </p:sp>
      <p:sp>
        <p:nvSpPr>
          <p:cNvPr id="9" name="Freeform 9"/>
          <p:cNvSpPr/>
          <p:nvPr/>
        </p:nvSpPr>
        <p:spPr>
          <a:xfrm>
            <a:off x="135550" y="7480324"/>
            <a:ext cx="17767422" cy="2745874"/>
          </a:xfrm>
          <a:custGeom>
            <a:avLst/>
            <a:gdLst/>
            <a:ahLst/>
            <a:cxnLst/>
            <a:rect l="l" t="t" r="r" b="b"/>
            <a:pathLst>
              <a:path w="17767422" h="2745874">
                <a:moveTo>
                  <a:pt x="0" y="0"/>
                </a:moveTo>
                <a:lnTo>
                  <a:pt x="17767422" y="0"/>
                </a:lnTo>
                <a:lnTo>
                  <a:pt x="17767422" y="2745874"/>
                </a:lnTo>
                <a:lnTo>
                  <a:pt x="0" y="2745874"/>
                </a:lnTo>
                <a:lnTo>
                  <a:pt x="0" y="0"/>
                </a:lnTo>
                <a:close/>
              </a:path>
            </a:pathLst>
          </a:custGeom>
          <a:blipFill>
            <a:blip r:embed="rId6">
              <a:alphaModFix amt="62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2386853">
            <a:off x="-4630604" y="-335578"/>
            <a:ext cx="14322769" cy="13230153"/>
          </a:xfrm>
          <a:prstGeom prst="rect">
            <a:avLst/>
          </a:prstGeom>
        </p:spPr>
      </p:pic>
      <p:sp>
        <p:nvSpPr>
          <p:cNvPr id="3" name="Freeform 3"/>
          <p:cNvSpPr/>
          <p:nvPr/>
        </p:nvSpPr>
        <p:spPr>
          <a:xfrm>
            <a:off x="874787" y="799972"/>
            <a:ext cx="6162976" cy="4114935"/>
          </a:xfrm>
          <a:custGeom>
            <a:avLst/>
            <a:gdLst/>
            <a:ahLst/>
            <a:cxnLst/>
            <a:rect l="l" t="t" r="r" b="b"/>
            <a:pathLst>
              <a:path w="6162976" h="4114935">
                <a:moveTo>
                  <a:pt x="0" y="0"/>
                </a:moveTo>
                <a:lnTo>
                  <a:pt x="6162976" y="0"/>
                </a:lnTo>
                <a:lnTo>
                  <a:pt x="6162976" y="4114935"/>
                </a:lnTo>
                <a:lnTo>
                  <a:pt x="0" y="4114935"/>
                </a:lnTo>
                <a:lnTo>
                  <a:pt x="0" y="0"/>
                </a:lnTo>
                <a:close/>
              </a:path>
            </a:pathLst>
          </a:custGeom>
          <a:blipFill>
            <a:blip r:embed="rId4"/>
            <a:stretch>
              <a:fillRect t="-9393" b="-3523"/>
            </a:stretch>
          </a:blipFill>
        </p:spPr>
      </p:sp>
      <p:sp>
        <p:nvSpPr>
          <p:cNvPr id="4" name="Freeform 4"/>
          <p:cNvSpPr/>
          <p:nvPr/>
        </p:nvSpPr>
        <p:spPr>
          <a:xfrm>
            <a:off x="874787" y="5987633"/>
            <a:ext cx="5695273" cy="3270667"/>
          </a:xfrm>
          <a:custGeom>
            <a:avLst/>
            <a:gdLst/>
            <a:ahLst/>
            <a:cxnLst/>
            <a:rect l="l" t="t" r="r" b="b"/>
            <a:pathLst>
              <a:path w="5695273" h="3270667">
                <a:moveTo>
                  <a:pt x="0" y="0"/>
                </a:moveTo>
                <a:lnTo>
                  <a:pt x="5695272" y="0"/>
                </a:lnTo>
                <a:lnTo>
                  <a:pt x="5695272" y="3270667"/>
                </a:lnTo>
                <a:lnTo>
                  <a:pt x="0" y="3270667"/>
                </a:lnTo>
                <a:lnTo>
                  <a:pt x="0" y="0"/>
                </a:lnTo>
                <a:close/>
              </a:path>
            </a:pathLst>
          </a:custGeom>
          <a:blipFill>
            <a:blip r:embed="rId5"/>
            <a:stretch>
              <a:fillRect l="-16399" r="-5046"/>
            </a:stretch>
          </a:blipFill>
        </p:spPr>
      </p:sp>
      <p:sp>
        <p:nvSpPr>
          <p:cNvPr id="5" name="TextBox 5"/>
          <p:cNvSpPr txBox="1"/>
          <p:nvPr/>
        </p:nvSpPr>
        <p:spPr>
          <a:xfrm>
            <a:off x="9656019" y="995362"/>
            <a:ext cx="8631981" cy="2238375"/>
          </a:xfrm>
          <a:prstGeom prst="rect">
            <a:avLst/>
          </a:prstGeom>
        </p:spPr>
        <p:txBody>
          <a:bodyPr lIns="0" tIns="0" rIns="0" bIns="0" rtlCol="0" anchor="t">
            <a:spAutoFit/>
          </a:bodyPr>
          <a:lstStyle/>
          <a:p>
            <a:pPr algn="l">
              <a:lnSpc>
                <a:spcPts val="3480"/>
              </a:lnSpc>
            </a:pPr>
            <a:r>
              <a:rPr lang="en-US" sz="2900">
                <a:solidFill>
                  <a:srgbClr val="2B2B2B"/>
                </a:solidFill>
                <a:latin typeface="Agrandir Bold"/>
                <a:ea typeface="Agrandir Bold"/>
                <a:cs typeface="Agrandir Bold"/>
                <a:sym typeface="Agrandir Bold"/>
              </a:rPr>
              <a:t>In which quarter of 2020,got the maximum total_sold_quantity? The final output contains these fields sorted by the total_sold_quantity,</a:t>
            </a:r>
          </a:p>
          <a:p>
            <a:pPr algn="l">
              <a:lnSpc>
                <a:spcPts val="3480"/>
              </a:lnSpc>
            </a:pPr>
            <a:r>
              <a:rPr lang="en-US" sz="2900">
                <a:solidFill>
                  <a:srgbClr val="2B2B2B"/>
                </a:solidFill>
                <a:latin typeface="Agrandir Bold"/>
                <a:ea typeface="Agrandir Bold"/>
                <a:cs typeface="Agrandir Bold"/>
                <a:sym typeface="Agrandir Bold"/>
              </a:rPr>
              <a:t>Quarter</a:t>
            </a:r>
          </a:p>
          <a:p>
            <a:pPr marL="0" lvl="0" indent="0" algn="l">
              <a:lnSpc>
                <a:spcPts val="3240"/>
              </a:lnSpc>
              <a:spcBef>
                <a:spcPct val="0"/>
              </a:spcBef>
            </a:pPr>
            <a:r>
              <a:rPr lang="en-US" sz="2700">
                <a:solidFill>
                  <a:srgbClr val="2B2B2B"/>
                </a:solidFill>
                <a:latin typeface="Agrandir Bold"/>
                <a:ea typeface="Agrandir Bold"/>
                <a:cs typeface="Agrandir Bold"/>
                <a:sym typeface="Agrandir Bold"/>
              </a:rPr>
              <a:t>total_sold_quantity</a:t>
            </a:r>
          </a:p>
        </p:txBody>
      </p:sp>
      <p:sp>
        <p:nvSpPr>
          <p:cNvPr id="6" name="Freeform 6"/>
          <p:cNvSpPr/>
          <p:nvPr/>
        </p:nvSpPr>
        <p:spPr>
          <a:xfrm>
            <a:off x="8122377" y="799972"/>
            <a:ext cx="1190936" cy="952954"/>
          </a:xfrm>
          <a:custGeom>
            <a:avLst/>
            <a:gdLst/>
            <a:ahLst/>
            <a:cxnLst/>
            <a:rect l="l" t="t" r="r" b="b"/>
            <a:pathLst>
              <a:path w="1190936" h="952954">
                <a:moveTo>
                  <a:pt x="0" y="0"/>
                </a:moveTo>
                <a:lnTo>
                  <a:pt x="1190937" y="0"/>
                </a:lnTo>
                <a:lnTo>
                  <a:pt x="1190937" y="952954"/>
                </a:lnTo>
                <a:lnTo>
                  <a:pt x="0" y="952954"/>
                </a:lnTo>
                <a:lnTo>
                  <a:pt x="0" y="0"/>
                </a:lnTo>
                <a:close/>
              </a:path>
            </a:pathLst>
          </a:custGeom>
          <a:blipFill>
            <a:blip r:embed="rId6">
              <a:extLst>
                <a:ext uri="{96DAC541-7B7A-43D3-8B79-37D633B846F1}">
                  <asvg:svgBlip xmlns:asvg="http://schemas.microsoft.com/office/drawing/2016/SVG/main" r:embed="rId7"/>
                </a:ext>
              </a:extLst>
            </a:blip>
            <a:stretch>
              <a:fillRect l="-83" r="-83"/>
            </a:stretch>
          </a:blipFill>
        </p:spPr>
      </p:sp>
      <p:sp>
        <p:nvSpPr>
          <p:cNvPr id="7" name="TextBox 7"/>
          <p:cNvSpPr txBox="1"/>
          <p:nvPr/>
        </p:nvSpPr>
        <p:spPr>
          <a:xfrm>
            <a:off x="8465404" y="918927"/>
            <a:ext cx="252442" cy="581694"/>
          </a:xfrm>
          <a:prstGeom prst="rect">
            <a:avLst/>
          </a:prstGeom>
        </p:spPr>
        <p:txBody>
          <a:bodyPr lIns="0" tIns="0" rIns="0" bIns="0" rtlCol="0" anchor="t">
            <a:spAutoFit/>
          </a:bodyPr>
          <a:lstStyle/>
          <a:p>
            <a:pPr algn="ctr">
              <a:lnSpc>
                <a:spcPts val="4163"/>
              </a:lnSpc>
              <a:spcBef>
                <a:spcPct val="0"/>
              </a:spcBef>
            </a:pPr>
            <a:r>
              <a:rPr lang="en-US" sz="2973">
                <a:solidFill>
                  <a:srgbClr val="2B2B2B"/>
                </a:solidFill>
                <a:latin typeface="Agrandir"/>
                <a:ea typeface="Agrandir"/>
                <a:cs typeface="Agrandir"/>
                <a:sym typeface="Agrandir"/>
              </a:rPr>
              <a:t>8</a:t>
            </a:r>
          </a:p>
        </p:txBody>
      </p:sp>
      <p:sp>
        <p:nvSpPr>
          <p:cNvPr id="8" name="TextBox 8"/>
          <p:cNvSpPr txBox="1"/>
          <p:nvPr/>
        </p:nvSpPr>
        <p:spPr>
          <a:xfrm>
            <a:off x="7906896" y="4857757"/>
            <a:ext cx="1369457" cy="481316"/>
          </a:xfrm>
          <a:prstGeom prst="rect">
            <a:avLst/>
          </a:prstGeom>
        </p:spPr>
        <p:txBody>
          <a:bodyPr lIns="0" tIns="0" rIns="0" bIns="0" rtlCol="0" anchor="t">
            <a:spAutoFit/>
          </a:bodyPr>
          <a:lstStyle/>
          <a:p>
            <a:pPr algn="ctr">
              <a:lnSpc>
                <a:spcPts val="3920"/>
              </a:lnSpc>
            </a:pPr>
            <a:r>
              <a:rPr lang="en-US" sz="2800">
                <a:solidFill>
                  <a:srgbClr val="2B2B2B"/>
                </a:solidFill>
                <a:latin typeface="Canva Sans Bold"/>
                <a:ea typeface="Canva Sans Bold"/>
                <a:cs typeface="Canva Sans Bold"/>
                <a:sym typeface="Canva Sans Bold"/>
              </a:rPr>
              <a:t>Insights</a:t>
            </a:r>
          </a:p>
        </p:txBody>
      </p:sp>
      <p:sp>
        <p:nvSpPr>
          <p:cNvPr id="9" name="TextBox 9"/>
          <p:cNvSpPr txBox="1"/>
          <p:nvPr/>
        </p:nvSpPr>
        <p:spPr>
          <a:xfrm>
            <a:off x="7060100" y="5680241"/>
            <a:ext cx="11051397" cy="2671822"/>
          </a:xfrm>
          <a:prstGeom prst="rect">
            <a:avLst/>
          </a:prstGeom>
        </p:spPr>
        <p:txBody>
          <a:bodyPr lIns="0" tIns="0" rIns="0" bIns="0" rtlCol="0" anchor="t">
            <a:spAutoFit/>
          </a:bodyPr>
          <a:lstStyle/>
          <a:p>
            <a:pPr algn="ctr">
              <a:lnSpc>
                <a:spcPts val="3046"/>
              </a:lnSpc>
            </a:pPr>
            <a:r>
              <a:rPr lang="en-US" sz="2176" dirty="0">
                <a:solidFill>
                  <a:srgbClr val="2B2B2B"/>
                </a:solidFill>
                <a:latin typeface="Agrandir"/>
                <a:ea typeface="Agrandir"/>
                <a:cs typeface="Agrandir"/>
                <a:sym typeface="Agrandir"/>
              </a:rPr>
              <a:t>The first quarter (Q1) </a:t>
            </a:r>
            <a:r>
              <a:rPr lang="en-US" sz="2176" dirty="0" err="1">
                <a:solidFill>
                  <a:srgbClr val="2B2B2B"/>
                </a:solidFill>
                <a:latin typeface="Agrandir"/>
                <a:ea typeface="Agrandir"/>
                <a:cs typeface="Agrandir"/>
                <a:sym typeface="Agrandir"/>
              </a:rPr>
              <a:t>expereinced</a:t>
            </a:r>
            <a:r>
              <a:rPr lang="en-US" sz="2176" dirty="0">
                <a:solidFill>
                  <a:srgbClr val="2B2B2B"/>
                </a:solidFill>
                <a:latin typeface="Agrandir"/>
                <a:ea typeface="Agrandir"/>
                <a:cs typeface="Agrandir"/>
                <a:sym typeface="Agrandir"/>
              </a:rPr>
              <a:t> the highest sold quantity . It suggests that beginning of the year had the strongest sales performance .</a:t>
            </a:r>
          </a:p>
          <a:p>
            <a:pPr algn="ctr">
              <a:lnSpc>
                <a:spcPts val="3046"/>
              </a:lnSpc>
            </a:pPr>
            <a:r>
              <a:rPr lang="en-US" sz="2176" dirty="0">
                <a:solidFill>
                  <a:srgbClr val="2B2B2B"/>
                </a:solidFill>
                <a:latin typeface="Agrandir"/>
                <a:ea typeface="Agrandir"/>
                <a:cs typeface="Agrandir"/>
                <a:sym typeface="Agrandir"/>
              </a:rPr>
              <a:t>The third quarter (Q3)  had the lowest sold quantity.</a:t>
            </a:r>
          </a:p>
          <a:p>
            <a:pPr algn="ctr">
              <a:lnSpc>
                <a:spcPts val="3046"/>
              </a:lnSpc>
            </a:pPr>
            <a:r>
              <a:rPr lang="en-US" sz="2176" dirty="0">
                <a:solidFill>
                  <a:srgbClr val="2B2B2B"/>
                </a:solidFill>
                <a:latin typeface="Agrandir"/>
                <a:ea typeface="Agrandir"/>
                <a:cs typeface="Agrandir"/>
                <a:sym typeface="Agrandir"/>
              </a:rPr>
              <a:t>The sales for Q2 and Q4 are relatively close but still show a decrease compared to Q1 . </a:t>
            </a:r>
          </a:p>
          <a:p>
            <a:pPr algn="ctr">
              <a:lnSpc>
                <a:spcPts val="3046"/>
              </a:lnSpc>
            </a:pPr>
            <a:endParaRPr lang="en-US" sz="2176" dirty="0">
              <a:solidFill>
                <a:srgbClr val="2B2B2B"/>
              </a:solidFill>
              <a:latin typeface="Agrandir"/>
              <a:ea typeface="Agrandir"/>
              <a:cs typeface="Agrandir"/>
              <a:sym typeface="Agrandir"/>
            </a:endParaRPr>
          </a:p>
          <a:p>
            <a:pPr algn="ctr">
              <a:lnSpc>
                <a:spcPts val="3046"/>
              </a:lnSpc>
              <a:spcBef>
                <a:spcPct val="0"/>
              </a:spcBef>
            </a:pPr>
            <a:endParaRPr lang="en-US" sz="2176" dirty="0">
              <a:solidFill>
                <a:srgbClr val="2B2B2B"/>
              </a:solidFill>
              <a:latin typeface="Agrandir"/>
              <a:ea typeface="Agrandir"/>
              <a:cs typeface="Agrandir"/>
              <a:sym typeface="Agrandir"/>
            </a:endParaRPr>
          </a:p>
        </p:txBody>
      </p:sp>
      <p:sp>
        <p:nvSpPr>
          <p:cNvPr id="10" name="Freeform 10"/>
          <p:cNvSpPr/>
          <p:nvPr/>
        </p:nvSpPr>
        <p:spPr>
          <a:xfrm>
            <a:off x="7175831" y="3663198"/>
            <a:ext cx="11051397" cy="4942988"/>
          </a:xfrm>
          <a:custGeom>
            <a:avLst/>
            <a:gdLst/>
            <a:ahLst/>
            <a:cxnLst/>
            <a:rect l="l" t="t" r="r" b="b"/>
            <a:pathLst>
              <a:path w="11051397" h="4942988">
                <a:moveTo>
                  <a:pt x="0" y="0"/>
                </a:moveTo>
                <a:lnTo>
                  <a:pt x="11051397" y="0"/>
                </a:lnTo>
                <a:lnTo>
                  <a:pt x="11051397" y="4942989"/>
                </a:lnTo>
                <a:lnTo>
                  <a:pt x="0" y="4942989"/>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txBody>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2386853">
            <a:off x="-4630604" y="-335578"/>
            <a:ext cx="14322769" cy="13230153"/>
          </a:xfrm>
          <a:prstGeom prst="rect">
            <a:avLst/>
          </a:prstGeom>
        </p:spPr>
      </p:pic>
      <p:sp>
        <p:nvSpPr>
          <p:cNvPr id="3" name="Freeform 3"/>
          <p:cNvSpPr/>
          <p:nvPr/>
        </p:nvSpPr>
        <p:spPr>
          <a:xfrm>
            <a:off x="326032" y="6279499"/>
            <a:ext cx="7004671" cy="2377004"/>
          </a:xfrm>
          <a:custGeom>
            <a:avLst/>
            <a:gdLst/>
            <a:ahLst/>
            <a:cxnLst/>
            <a:rect l="l" t="t" r="r" b="b"/>
            <a:pathLst>
              <a:path w="7004671" h="2377004">
                <a:moveTo>
                  <a:pt x="0" y="0"/>
                </a:moveTo>
                <a:lnTo>
                  <a:pt x="7004671" y="0"/>
                </a:lnTo>
                <a:lnTo>
                  <a:pt x="7004671" y="2377004"/>
                </a:lnTo>
                <a:lnTo>
                  <a:pt x="0" y="2377004"/>
                </a:lnTo>
                <a:lnTo>
                  <a:pt x="0" y="0"/>
                </a:lnTo>
                <a:close/>
              </a:path>
            </a:pathLst>
          </a:custGeom>
          <a:blipFill>
            <a:blip r:embed="rId3"/>
            <a:stretch>
              <a:fillRect l="-8936" r="-7910"/>
            </a:stretch>
          </a:blipFill>
        </p:spPr>
      </p:sp>
      <p:sp>
        <p:nvSpPr>
          <p:cNvPr id="4" name="Freeform 4"/>
          <p:cNvSpPr/>
          <p:nvPr/>
        </p:nvSpPr>
        <p:spPr>
          <a:xfrm>
            <a:off x="1028700" y="580356"/>
            <a:ext cx="5099461" cy="4684542"/>
          </a:xfrm>
          <a:custGeom>
            <a:avLst/>
            <a:gdLst/>
            <a:ahLst/>
            <a:cxnLst/>
            <a:rect l="l" t="t" r="r" b="b"/>
            <a:pathLst>
              <a:path w="5099461" h="4684542">
                <a:moveTo>
                  <a:pt x="0" y="0"/>
                </a:moveTo>
                <a:lnTo>
                  <a:pt x="5099461" y="0"/>
                </a:lnTo>
                <a:lnTo>
                  <a:pt x="5099461" y="4684543"/>
                </a:lnTo>
                <a:lnTo>
                  <a:pt x="0" y="4684543"/>
                </a:lnTo>
                <a:lnTo>
                  <a:pt x="0" y="0"/>
                </a:lnTo>
                <a:close/>
              </a:path>
            </a:pathLst>
          </a:custGeom>
          <a:blipFill>
            <a:blip r:embed="rId4"/>
            <a:stretch>
              <a:fillRect t="-2529" b="-2529"/>
            </a:stretch>
          </a:blipFill>
        </p:spPr>
      </p:sp>
      <p:sp>
        <p:nvSpPr>
          <p:cNvPr id="5" name="TextBox 5"/>
          <p:cNvSpPr txBox="1"/>
          <p:nvPr/>
        </p:nvSpPr>
        <p:spPr>
          <a:xfrm>
            <a:off x="9064234" y="542925"/>
            <a:ext cx="8631981" cy="3143250"/>
          </a:xfrm>
          <a:prstGeom prst="rect">
            <a:avLst/>
          </a:prstGeom>
        </p:spPr>
        <p:txBody>
          <a:bodyPr lIns="0" tIns="0" rIns="0" bIns="0" rtlCol="0" anchor="t">
            <a:spAutoFit/>
          </a:bodyPr>
          <a:lstStyle/>
          <a:p>
            <a:pPr algn="l">
              <a:lnSpc>
                <a:spcPts val="3480"/>
              </a:lnSpc>
            </a:pPr>
            <a:r>
              <a:rPr lang="en-US" sz="2900">
                <a:solidFill>
                  <a:srgbClr val="2B2B2B"/>
                </a:solidFill>
                <a:latin typeface="Agrandir Bold"/>
                <a:ea typeface="Agrandir Bold"/>
                <a:cs typeface="Agrandir Bold"/>
                <a:sym typeface="Agrandir Bold"/>
              </a:rPr>
              <a:t>Which channel helped to bring more gross sales in the fiscal year 2021 and the percentage of contribution ? The final output contains these fields,</a:t>
            </a:r>
          </a:p>
          <a:p>
            <a:pPr algn="l">
              <a:lnSpc>
                <a:spcPts val="3480"/>
              </a:lnSpc>
            </a:pPr>
            <a:r>
              <a:rPr lang="en-US" sz="2900">
                <a:solidFill>
                  <a:srgbClr val="2B2B2B"/>
                </a:solidFill>
                <a:latin typeface="Agrandir Bold"/>
                <a:ea typeface="Agrandir Bold"/>
                <a:cs typeface="Agrandir Bold"/>
                <a:sym typeface="Agrandir Bold"/>
              </a:rPr>
              <a:t>channel</a:t>
            </a:r>
          </a:p>
          <a:p>
            <a:pPr algn="l">
              <a:lnSpc>
                <a:spcPts val="3480"/>
              </a:lnSpc>
            </a:pPr>
            <a:r>
              <a:rPr lang="en-US" sz="2900">
                <a:solidFill>
                  <a:srgbClr val="2B2B2B"/>
                </a:solidFill>
                <a:latin typeface="Agrandir Bold"/>
                <a:ea typeface="Agrandir Bold"/>
                <a:cs typeface="Agrandir Bold"/>
                <a:sym typeface="Agrandir Bold"/>
              </a:rPr>
              <a:t>gross_sales_mln</a:t>
            </a:r>
          </a:p>
          <a:p>
            <a:pPr marL="0" lvl="0" indent="0" algn="l">
              <a:lnSpc>
                <a:spcPts val="3480"/>
              </a:lnSpc>
              <a:spcBef>
                <a:spcPct val="0"/>
              </a:spcBef>
            </a:pPr>
            <a:r>
              <a:rPr lang="en-US" sz="2900">
                <a:solidFill>
                  <a:srgbClr val="2B2B2B"/>
                </a:solidFill>
                <a:latin typeface="Agrandir Bold"/>
                <a:ea typeface="Agrandir Bold"/>
                <a:cs typeface="Agrandir Bold"/>
                <a:sym typeface="Agrandir Bold"/>
              </a:rPr>
              <a:t>percentage</a:t>
            </a:r>
          </a:p>
        </p:txBody>
      </p:sp>
      <p:sp>
        <p:nvSpPr>
          <p:cNvPr id="6" name="TextBox 6"/>
          <p:cNvSpPr txBox="1"/>
          <p:nvPr/>
        </p:nvSpPr>
        <p:spPr>
          <a:xfrm>
            <a:off x="8342545" y="447006"/>
            <a:ext cx="252442" cy="581694"/>
          </a:xfrm>
          <a:prstGeom prst="rect">
            <a:avLst/>
          </a:prstGeom>
        </p:spPr>
        <p:txBody>
          <a:bodyPr lIns="0" tIns="0" rIns="0" bIns="0" rtlCol="0" anchor="t">
            <a:spAutoFit/>
          </a:bodyPr>
          <a:lstStyle/>
          <a:p>
            <a:pPr algn="ctr">
              <a:lnSpc>
                <a:spcPts val="4163"/>
              </a:lnSpc>
              <a:spcBef>
                <a:spcPct val="0"/>
              </a:spcBef>
            </a:pPr>
            <a:r>
              <a:rPr lang="en-US" sz="2973">
                <a:solidFill>
                  <a:srgbClr val="2B2B2B"/>
                </a:solidFill>
                <a:latin typeface="Agrandir"/>
                <a:ea typeface="Agrandir"/>
                <a:cs typeface="Agrandir"/>
                <a:sym typeface="Agrandir"/>
              </a:rPr>
              <a:t>7</a:t>
            </a:r>
          </a:p>
        </p:txBody>
      </p:sp>
      <p:sp>
        <p:nvSpPr>
          <p:cNvPr id="7" name="Freeform 7"/>
          <p:cNvSpPr/>
          <p:nvPr/>
        </p:nvSpPr>
        <p:spPr>
          <a:xfrm>
            <a:off x="7873298" y="328374"/>
            <a:ext cx="1190936" cy="952954"/>
          </a:xfrm>
          <a:custGeom>
            <a:avLst/>
            <a:gdLst/>
            <a:ahLst/>
            <a:cxnLst/>
            <a:rect l="l" t="t" r="r" b="b"/>
            <a:pathLst>
              <a:path w="1190936" h="952954">
                <a:moveTo>
                  <a:pt x="0" y="0"/>
                </a:moveTo>
                <a:lnTo>
                  <a:pt x="1190936" y="0"/>
                </a:lnTo>
                <a:lnTo>
                  <a:pt x="1190936" y="952954"/>
                </a:lnTo>
                <a:lnTo>
                  <a:pt x="0" y="952954"/>
                </a:lnTo>
                <a:lnTo>
                  <a:pt x="0" y="0"/>
                </a:lnTo>
                <a:close/>
              </a:path>
            </a:pathLst>
          </a:custGeom>
          <a:blipFill>
            <a:blip r:embed="rId5">
              <a:extLst>
                <a:ext uri="{96DAC541-7B7A-43D3-8B79-37D633B846F1}">
                  <asvg:svgBlip xmlns:asvg="http://schemas.microsoft.com/office/drawing/2016/SVG/main" r:embed="rId6"/>
                </a:ext>
              </a:extLst>
            </a:blip>
            <a:stretch>
              <a:fillRect l="-83" r="-83"/>
            </a:stretch>
          </a:blipFill>
        </p:spPr>
      </p:sp>
      <p:sp>
        <p:nvSpPr>
          <p:cNvPr id="8" name="TextBox 8"/>
          <p:cNvSpPr txBox="1"/>
          <p:nvPr/>
        </p:nvSpPr>
        <p:spPr>
          <a:xfrm>
            <a:off x="8342545" y="485775"/>
            <a:ext cx="252442" cy="581694"/>
          </a:xfrm>
          <a:prstGeom prst="rect">
            <a:avLst/>
          </a:prstGeom>
        </p:spPr>
        <p:txBody>
          <a:bodyPr lIns="0" tIns="0" rIns="0" bIns="0" rtlCol="0" anchor="t">
            <a:spAutoFit/>
          </a:bodyPr>
          <a:lstStyle/>
          <a:p>
            <a:pPr algn="ctr">
              <a:lnSpc>
                <a:spcPts val="4163"/>
              </a:lnSpc>
              <a:spcBef>
                <a:spcPct val="0"/>
              </a:spcBef>
            </a:pPr>
            <a:r>
              <a:rPr lang="en-US" sz="2973">
                <a:solidFill>
                  <a:srgbClr val="2B2B2B"/>
                </a:solidFill>
                <a:latin typeface="Agrandir"/>
                <a:ea typeface="Agrandir"/>
                <a:cs typeface="Agrandir"/>
                <a:sym typeface="Agrandir"/>
              </a:rPr>
              <a:t>9</a:t>
            </a:r>
          </a:p>
        </p:txBody>
      </p:sp>
      <p:sp>
        <p:nvSpPr>
          <p:cNvPr id="9" name="TextBox 9"/>
          <p:cNvSpPr txBox="1"/>
          <p:nvPr/>
        </p:nvSpPr>
        <p:spPr>
          <a:xfrm>
            <a:off x="7873298" y="6430115"/>
            <a:ext cx="9621815" cy="2447346"/>
          </a:xfrm>
          <a:prstGeom prst="rect">
            <a:avLst/>
          </a:prstGeom>
        </p:spPr>
        <p:txBody>
          <a:bodyPr lIns="0" tIns="0" rIns="0" bIns="0" rtlCol="0" anchor="t">
            <a:spAutoFit/>
          </a:bodyPr>
          <a:lstStyle/>
          <a:p>
            <a:pPr algn="ctr">
              <a:lnSpc>
                <a:spcPts val="3181"/>
              </a:lnSpc>
            </a:pPr>
            <a:r>
              <a:rPr lang="en-US" sz="2272">
                <a:solidFill>
                  <a:srgbClr val="2B2B2B"/>
                </a:solidFill>
                <a:latin typeface="Agrandir"/>
                <a:ea typeface="Agrandir"/>
                <a:cs typeface="Agrandir"/>
                <a:sym typeface="Agrandir"/>
              </a:rPr>
              <a:t>Retailer was the most successful  in generating gross sales with 73%  for the fiscal year 2021. It suggest that it is a key driver of revenue and it should be prioritized for further investment and optimization.</a:t>
            </a:r>
          </a:p>
          <a:p>
            <a:pPr algn="ctr">
              <a:lnSpc>
                <a:spcPts val="3181"/>
              </a:lnSpc>
              <a:spcBef>
                <a:spcPct val="0"/>
              </a:spcBef>
            </a:pPr>
            <a:r>
              <a:rPr lang="en-US" sz="2272">
                <a:solidFill>
                  <a:srgbClr val="2B2B2B"/>
                </a:solidFill>
                <a:latin typeface="Agrandir"/>
                <a:ea typeface="Agrandir"/>
                <a:cs typeface="Agrandir"/>
                <a:sym typeface="Agrandir"/>
              </a:rPr>
              <a:t>Direct channel contribute 15% of the total gross sales and distributor contributes 11% of the total gross sales. It is not a major revenue driver, it could still be optimized for better  revenue performance    </a:t>
            </a:r>
          </a:p>
        </p:txBody>
      </p:sp>
      <p:sp>
        <p:nvSpPr>
          <p:cNvPr id="10" name="TextBox 10"/>
          <p:cNvSpPr txBox="1"/>
          <p:nvPr/>
        </p:nvSpPr>
        <p:spPr>
          <a:xfrm>
            <a:off x="7873298" y="5766682"/>
            <a:ext cx="2835242" cy="596135"/>
          </a:xfrm>
          <a:prstGeom prst="rect">
            <a:avLst/>
          </a:prstGeom>
        </p:spPr>
        <p:txBody>
          <a:bodyPr lIns="0" tIns="0" rIns="0" bIns="0" rtlCol="0" anchor="t">
            <a:spAutoFit/>
          </a:bodyPr>
          <a:lstStyle/>
          <a:p>
            <a:pPr algn="ctr">
              <a:lnSpc>
                <a:spcPts val="4942"/>
              </a:lnSpc>
            </a:pPr>
            <a:r>
              <a:rPr lang="en-US" sz="3530">
                <a:solidFill>
                  <a:srgbClr val="2B2B2B"/>
                </a:solidFill>
                <a:latin typeface="Canva Sans Bold"/>
                <a:ea typeface="Canva Sans Bold"/>
                <a:cs typeface="Canva Sans Bold"/>
                <a:sym typeface="Canva Sans Bold"/>
              </a:rPr>
              <a:t>Insights</a:t>
            </a:r>
          </a:p>
        </p:txBody>
      </p:sp>
      <p:sp>
        <p:nvSpPr>
          <p:cNvPr id="11" name="Freeform 11"/>
          <p:cNvSpPr/>
          <p:nvPr/>
        </p:nvSpPr>
        <p:spPr>
          <a:xfrm>
            <a:off x="7518914" y="5143500"/>
            <a:ext cx="10177302" cy="4552030"/>
          </a:xfrm>
          <a:custGeom>
            <a:avLst/>
            <a:gdLst/>
            <a:ahLst/>
            <a:cxnLst/>
            <a:rect l="l" t="t" r="r" b="b"/>
            <a:pathLst>
              <a:path w="10177302" h="4552030">
                <a:moveTo>
                  <a:pt x="0" y="0"/>
                </a:moveTo>
                <a:lnTo>
                  <a:pt x="10177302" y="0"/>
                </a:lnTo>
                <a:lnTo>
                  <a:pt x="10177302" y="4552030"/>
                </a:lnTo>
                <a:lnTo>
                  <a:pt x="0" y="4552030"/>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sp>
        <p:nvSpPr>
          <p:cNvPr id="3" name="TextBox 3"/>
          <p:cNvSpPr txBox="1"/>
          <p:nvPr/>
        </p:nvSpPr>
        <p:spPr>
          <a:xfrm>
            <a:off x="1931506" y="280952"/>
            <a:ext cx="16356494" cy="2686050"/>
          </a:xfrm>
          <a:prstGeom prst="rect">
            <a:avLst/>
          </a:prstGeom>
        </p:spPr>
        <p:txBody>
          <a:bodyPr lIns="0" tIns="0" rIns="0" bIns="0" rtlCol="0" anchor="t">
            <a:spAutoFit/>
          </a:bodyPr>
          <a:lstStyle/>
          <a:p>
            <a:pPr algn="ctr">
              <a:lnSpc>
                <a:spcPts val="2814"/>
              </a:lnSpc>
            </a:pPr>
            <a:r>
              <a:rPr lang="en-US" sz="2345">
                <a:solidFill>
                  <a:srgbClr val="2B2B2B"/>
                </a:solidFill>
                <a:latin typeface="Agrandir Bold"/>
                <a:ea typeface="Agrandir Bold"/>
                <a:cs typeface="Agrandir Bold"/>
                <a:sym typeface="Agrandir Bold"/>
              </a:rPr>
              <a:t>Get the top 3 products in each divison that have a high_total_sold_quantity in the fiscal_year 2021? The final output contain these fields,</a:t>
            </a:r>
          </a:p>
          <a:p>
            <a:pPr algn="ctr">
              <a:lnSpc>
                <a:spcPts val="2814"/>
              </a:lnSpc>
            </a:pPr>
            <a:r>
              <a:rPr lang="en-US" sz="2345">
                <a:solidFill>
                  <a:srgbClr val="2B2B2B"/>
                </a:solidFill>
                <a:latin typeface="Agrandir Bold"/>
                <a:ea typeface="Agrandir Bold"/>
                <a:cs typeface="Agrandir Bold"/>
                <a:sym typeface="Agrandir Bold"/>
              </a:rPr>
              <a:t>divison</a:t>
            </a:r>
          </a:p>
          <a:p>
            <a:pPr algn="ctr">
              <a:lnSpc>
                <a:spcPts val="2814"/>
              </a:lnSpc>
            </a:pPr>
            <a:r>
              <a:rPr lang="en-US" sz="2345">
                <a:solidFill>
                  <a:srgbClr val="2B2B2B"/>
                </a:solidFill>
                <a:latin typeface="Agrandir Bold"/>
                <a:ea typeface="Agrandir Bold"/>
                <a:cs typeface="Agrandir Bold"/>
                <a:sym typeface="Agrandir Bold"/>
              </a:rPr>
              <a:t>product_code</a:t>
            </a:r>
          </a:p>
          <a:p>
            <a:pPr algn="ctr">
              <a:lnSpc>
                <a:spcPts val="2814"/>
              </a:lnSpc>
            </a:pPr>
            <a:r>
              <a:rPr lang="en-US" sz="2345">
                <a:solidFill>
                  <a:srgbClr val="2B2B2B"/>
                </a:solidFill>
                <a:latin typeface="Agrandir Bold"/>
                <a:ea typeface="Agrandir Bold"/>
                <a:cs typeface="Agrandir Bold"/>
                <a:sym typeface="Agrandir Bold"/>
              </a:rPr>
              <a:t>product</a:t>
            </a:r>
          </a:p>
          <a:p>
            <a:pPr algn="ctr">
              <a:lnSpc>
                <a:spcPts val="2814"/>
              </a:lnSpc>
            </a:pPr>
            <a:r>
              <a:rPr lang="en-US" sz="2345">
                <a:solidFill>
                  <a:srgbClr val="2B2B2B"/>
                </a:solidFill>
                <a:latin typeface="Agrandir Bold"/>
                <a:ea typeface="Agrandir Bold"/>
                <a:cs typeface="Agrandir Bold"/>
                <a:sym typeface="Agrandir Bold"/>
              </a:rPr>
              <a:t>total_sold_quantity</a:t>
            </a:r>
          </a:p>
          <a:p>
            <a:pPr algn="ctr">
              <a:lnSpc>
                <a:spcPts val="2814"/>
              </a:lnSpc>
            </a:pPr>
            <a:r>
              <a:rPr lang="en-US" sz="2345">
                <a:solidFill>
                  <a:srgbClr val="2B2B2B"/>
                </a:solidFill>
                <a:latin typeface="Agrandir Bold"/>
                <a:ea typeface="Agrandir Bold"/>
                <a:cs typeface="Agrandir Bold"/>
                <a:sym typeface="Agrandir Bold"/>
              </a:rPr>
              <a:t>rank_order</a:t>
            </a:r>
          </a:p>
          <a:p>
            <a:pPr marL="0" lvl="0" indent="0" algn="ctr">
              <a:lnSpc>
                <a:spcPts val="1134"/>
              </a:lnSpc>
              <a:spcBef>
                <a:spcPct val="0"/>
              </a:spcBef>
            </a:pPr>
            <a:endParaRPr lang="en-US" sz="2345">
              <a:solidFill>
                <a:srgbClr val="2B2B2B"/>
              </a:solidFill>
              <a:latin typeface="Agrandir Bold"/>
              <a:ea typeface="Agrandir Bold"/>
              <a:cs typeface="Agrandir Bold"/>
              <a:sym typeface="Agrandir Bold"/>
            </a:endParaRPr>
          </a:p>
        </p:txBody>
      </p:sp>
      <p:pic>
        <p:nvPicPr>
          <p:cNvPr id="4" name="Picture 4"/>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5" name="Picture 5"/>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6" name="Picture 6"/>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
        <p:nvSpPr>
          <p:cNvPr id="7" name="Freeform 7"/>
          <p:cNvSpPr/>
          <p:nvPr/>
        </p:nvSpPr>
        <p:spPr>
          <a:xfrm>
            <a:off x="669201" y="88661"/>
            <a:ext cx="1433358" cy="1146932"/>
          </a:xfrm>
          <a:custGeom>
            <a:avLst/>
            <a:gdLst/>
            <a:ahLst/>
            <a:cxnLst/>
            <a:rect l="l" t="t" r="r" b="b"/>
            <a:pathLst>
              <a:path w="1433358" h="1146932">
                <a:moveTo>
                  <a:pt x="0" y="0"/>
                </a:moveTo>
                <a:lnTo>
                  <a:pt x="1433358" y="0"/>
                </a:lnTo>
                <a:lnTo>
                  <a:pt x="1433358" y="1146932"/>
                </a:lnTo>
                <a:lnTo>
                  <a:pt x="0" y="1146932"/>
                </a:lnTo>
                <a:lnTo>
                  <a:pt x="0" y="0"/>
                </a:lnTo>
                <a:close/>
              </a:path>
            </a:pathLst>
          </a:custGeom>
          <a:blipFill>
            <a:blip r:embed="rId6">
              <a:extLst>
                <a:ext uri="{96DAC541-7B7A-43D3-8B79-37D633B846F1}">
                  <asvg:svgBlip xmlns:asvg="http://schemas.microsoft.com/office/drawing/2016/SVG/main" r:embed="rId7"/>
                </a:ext>
              </a:extLst>
            </a:blip>
            <a:stretch>
              <a:fillRect l="-83" r="-83"/>
            </a:stretch>
          </a:blipFill>
        </p:spPr>
      </p:sp>
      <p:sp>
        <p:nvSpPr>
          <p:cNvPr id="8" name="Freeform 8"/>
          <p:cNvSpPr/>
          <p:nvPr/>
        </p:nvSpPr>
        <p:spPr>
          <a:xfrm>
            <a:off x="697917" y="2782825"/>
            <a:ext cx="6940570" cy="2616497"/>
          </a:xfrm>
          <a:custGeom>
            <a:avLst/>
            <a:gdLst/>
            <a:ahLst/>
            <a:cxnLst/>
            <a:rect l="l" t="t" r="r" b="b"/>
            <a:pathLst>
              <a:path w="6940570" h="2616497">
                <a:moveTo>
                  <a:pt x="0" y="0"/>
                </a:moveTo>
                <a:lnTo>
                  <a:pt x="6940570" y="0"/>
                </a:lnTo>
                <a:lnTo>
                  <a:pt x="6940570" y="2616497"/>
                </a:lnTo>
                <a:lnTo>
                  <a:pt x="0" y="2616497"/>
                </a:lnTo>
                <a:lnTo>
                  <a:pt x="0" y="0"/>
                </a:lnTo>
                <a:close/>
              </a:path>
            </a:pathLst>
          </a:custGeom>
          <a:blipFill>
            <a:blip r:embed="rId8"/>
            <a:stretch>
              <a:fillRect l="-4625" r="-2898"/>
            </a:stretch>
          </a:blipFill>
        </p:spPr>
      </p:sp>
      <p:sp>
        <p:nvSpPr>
          <p:cNvPr id="9" name="Freeform 9"/>
          <p:cNvSpPr/>
          <p:nvPr/>
        </p:nvSpPr>
        <p:spPr>
          <a:xfrm>
            <a:off x="395767" y="6078942"/>
            <a:ext cx="9713986" cy="3878667"/>
          </a:xfrm>
          <a:custGeom>
            <a:avLst/>
            <a:gdLst/>
            <a:ahLst/>
            <a:cxnLst/>
            <a:rect l="l" t="t" r="r" b="b"/>
            <a:pathLst>
              <a:path w="9713986" h="3878667">
                <a:moveTo>
                  <a:pt x="0" y="0"/>
                </a:moveTo>
                <a:lnTo>
                  <a:pt x="9713986" y="0"/>
                </a:lnTo>
                <a:lnTo>
                  <a:pt x="9713986" y="3878667"/>
                </a:lnTo>
                <a:lnTo>
                  <a:pt x="0" y="3878667"/>
                </a:lnTo>
                <a:lnTo>
                  <a:pt x="0" y="0"/>
                </a:lnTo>
                <a:close/>
              </a:path>
            </a:pathLst>
          </a:custGeom>
          <a:blipFill>
            <a:blip r:embed="rId9"/>
            <a:stretch>
              <a:fillRect l="-3603" t="-45834" r="-34930" b="-49327"/>
            </a:stretch>
          </a:blipFill>
        </p:spPr>
      </p:sp>
      <p:sp>
        <p:nvSpPr>
          <p:cNvPr id="10" name="TextBox 10"/>
          <p:cNvSpPr txBox="1"/>
          <p:nvPr/>
        </p:nvSpPr>
        <p:spPr>
          <a:xfrm>
            <a:off x="697917" y="204752"/>
            <a:ext cx="1404642" cy="608961"/>
          </a:xfrm>
          <a:prstGeom prst="rect">
            <a:avLst/>
          </a:prstGeom>
        </p:spPr>
        <p:txBody>
          <a:bodyPr lIns="0" tIns="0" rIns="0" bIns="0" rtlCol="0" anchor="t">
            <a:spAutoFit/>
          </a:bodyPr>
          <a:lstStyle/>
          <a:p>
            <a:pPr algn="ctr">
              <a:lnSpc>
                <a:spcPts val="4235"/>
              </a:lnSpc>
              <a:spcBef>
                <a:spcPct val="0"/>
              </a:spcBef>
            </a:pPr>
            <a:r>
              <a:rPr lang="en-US" sz="3025">
                <a:solidFill>
                  <a:srgbClr val="2B2B2B"/>
                </a:solidFill>
                <a:latin typeface="Agrandir"/>
                <a:ea typeface="Agrandir"/>
                <a:cs typeface="Agrandir"/>
                <a:sym typeface="Agrandir"/>
              </a:rPr>
              <a:t>10</a:t>
            </a:r>
          </a:p>
        </p:txBody>
      </p:sp>
      <p:sp>
        <p:nvSpPr>
          <p:cNvPr id="11" name="TextBox 11"/>
          <p:cNvSpPr txBox="1"/>
          <p:nvPr/>
        </p:nvSpPr>
        <p:spPr>
          <a:xfrm>
            <a:off x="11065060" y="6218043"/>
            <a:ext cx="6756375" cy="2047019"/>
          </a:xfrm>
          <a:prstGeom prst="rect">
            <a:avLst/>
          </a:prstGeom>
        </p:spPr>
        <p:txBody>
          <a:bodyPr lIns="0" tIns="0" rIns="0" bIns="0" rtlCol="0" anchor="t">
            <a:spAutoFit/>
          </a:bodyPr>
          <a:lstStyle/>
          <a:p>
            <a:pPr algn="ctr">
              <a:lnSpc>
                <a:spcPts val="3197"/>
              </a:lnSpc>
            </a:pPr>
            <a:r>
              <a:rPr lang="en-US" sz="2283">
                <a:solidFill>
                  <a:srgbClr val="2B2B2B"/>
                </a:solidFill>
                <a:latin typeface="Agrandir"/>
                <a:ea typeface="Agrandir"/>
                <a:cs typeface="Agrandir"/>
                <a:sym typeface="Agrandir"/>
              </a:rPr>
              <a:t>Pen Drive  is the  standout performer in N &amp; S divison</a:t>
            </a:r>
          </a:p>
          <a:p>
            <a:pPr algn="ctr">
              <a:lnSpc>
                <a:spcPts val="3197"/>
              </a:lnSpc>
            </a:pPr>
            <a:r>
              <a:rPr lang="en-US" sz="2283">
                <a:solidFill>
                  <a:srgbClr val="2B2B2B"/>
                </a:solidFill>
                <a:latin typeface="Agrandir"/>
                <a:ea typeface="Agrandir"/>
                <a:cs typeface="Agrandir"/>
                <a:sym typeface="Agrandir"/>
              </a:rPr>
              <a:t>AQ Gamers is the standout performer in P &amp; A divison</a:t>
            </a:r>
          </a:p>
          <a:p>
            <a:pPr algn="ctr">
              <a:lnSpc>
                <a:spcPts val="3197"/>
              </a:lnSpc>
              <a:spcBef>
                <a:spcPct val="0"/>
              </a:spcBef>
            </a:pPr>
            <a:r>
              <a:rPr lang="en-US" sz="2283">
                <a:solidFill>
                  <a:srgbClr val="2B2B2B"/>
                </a:solidFill>
                <a:latin typeface="Agrandir"/>
                <a:ea typeface="Agrandir"/>
                <a:cs typeface="Agrandir"/>
                <a:sym typeface="Agrandir"/>
              </a:rPr>
              <a:t>AQ digit the standout performer in PC division</a:t>
            </a:r>
          </a:p>
        </p:txBody>
      </p:sp>
      <p:sp>
        <p:nvSpPr>
          <p:cNvPr id="12" name="TextBox 12"/>
          <p:cNvSpPr txBox="1"/>
          <p:nvPr/>
        </p:nvSpPr>
        <p:spPr>
          <a:xfrm>
            <a:off x="11511932" y="5560022"/>
            <a:ext cx="1531589" cy="431799"/>
          </a:xfrm>
          <a:prstGeom prst="rect">
            <a:avLst/>
          </a:prstGeom>
        </p:spPr>
        <p:txBody>
          <a:bodyPr lIns="0" tIns="0" rIns="0" bIns="0" rtlCol="0" anchor="t">
            <a:spAutoFit/>
          </a:bodyPr>
          <a:lstStyle/>
          <a:p>
            <a:pPr algn="ctr">
              <a:lnSpc>
                <a:spcPts val="3500"/>
              </a:lnSpc>
            </a:pPr>
            <a:r>
              <a:rPr lang="en-US" sz="2500">
                <a:solidFill>
                  <a:srgbClr val="2B2B2B"/>
                </a:solidFill>
                <a:latin typeface="Canva Sans Bold"/>
                <a:ea typeface="Canva Sans Bold"/>
                <a:cs typeface="Canva Sans Bold"/>
                <a:sym typeface="Canva Sans Bold"/>
              </a:rPr>
              <a:t>Insights</a:t>
            </a:r>
          </a:p>
        </p:txBody>
      </p:sp>
      <p:sp>
        <p:nvSpPr>
          <p:cNvPr id="13" name="Freeform 13"/>
          <p:cNvSpPr/>
          <p:nvPr/>
        </p:nvSpPr>
        <p:spPr>
          <a:xfrm>
            <a:off x="10691928" y="5399322"/>
            <a:ext cx="7502639" cy="3355726"/>
          </a:xfrm>
          <a:custGeom>
            <a:avLst/>
            <a:gdLst/>
            <a:ahLst/>
            <a:cxnLst/>
            <a:rect l="l" t="t" r="r" b="b"/>
            <a:pathLst>
              <a:path w="7502639" h="3355726">
                <a:moveTo>
                  <a:pt x="0" y="0"/>
                </a:moveTo>
                <a:lnTo>
                  <a:pt x="7502639" y="0"/>
                </a:lnTo>
                <a:lnTo>
                  <a:pt x="7502639" y="3355726"/>
                </a:lnTo>
                <a:lnTo>
                  <a:pt x="0" y="3355726"/>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4887181" y="-74977"/>
            <a:ext cx="5418926" cy="5137823"/>
          </a:xfrm>
          <a:custGeom>
            <a:avLst/>
            <a:gdLst/>
            <a:ahLst/>
            <a:cxnLst/>
            <a:rect l="l" t="t" r="r" b="b"/>
            <a:pathLst>
              <a:path w="5418926" h="5137823">
                <a:moveTo>
                  <a:pt x="0" y="0"/>
                </a:moveTo>
                <a:lnTo>
                  <a:pt x="5418927" y="0"/>
                </a:lnTo>
                <a:lnTo>
                  <a:pt x="5418927" y="5137822"/>
                </a:lnTo>
                <a:lnTo>
                  <a:pt x="0" y="5137822"/>
                </a:lnTo>
                <a:lnTo>
                  <a:pt x="0" y="0"/>
                </a:lnTo>
                <a:close/>
              </a:path>
            </a:pathLst>
          </a:custGeom>
          <a:blipFill>
            <a:blip r:embed="rId2"/>
            <a:stretch>
              <a:fillRect b="-5471"/>
            </a:stretch>
          </a:blipFill>
        </p:spPr>
      </p:sp>
      <p:sp>
        <p:nvSpPr>
          <p:cNvPr id="3" name="Freeform 3"/>
          <p:cNvSpPr/>
          <p:nvPr/>
        </p:nvSpPr>
        <p:spPr>
          <a:xfrm>
            <a:off x="4330289" y="5565101"/>
            <a:ext cx="4392110" cy="4392110"/>
          </a:xfrm>
          <a:custGeom>
            <a:avLst/>
            <a:gdLst/>
            <a:ahLst/>
            <a:cxnLst/>
            <a:rect l="l" t="t" r="r" b="b"/>
            <a:pathLst>
              <a:path w="4392110" h="4392110">
                <a:moveTo>
                  <a:pt x="0" y="0"/>
                </a:moveTo>
                <a:lnTo>
                  <a:pt x="4392110" y="0"/>
                </a:lnTo>
                <a:lnTo>
                  <a:pt x="4392110" y="4392110"/>
                </a:lnTo>
                <a:lnTo>
                  <a:pt x="0" y="43921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306108" y="3828874"/>
            <a:ext cx="6953192" cy="7442964"/>
          </a:xfrm>
          <a:custGeom>
            <a:avLst/>
            <a:gdLst/>
            <a:ahLst/>
            <a:cxnLst/>
            <a:rect l="l" t="t" r="r" b="b"/>
            <a:pathLst>
              <a:path w="6953192" h="7442964">
                <a:moveTo>
                  <a:pt x="0" y="0"/>
                </a:moveTo>
                <a:lnTo>
                  <a:pt x="6953192" y="0"/>
                </a:lnTo>
                <a:lnTo>
                  <a:pt x="6953192" y="7442964"/>
                </a:lnTo>
                <a:lnTo>
                  <a:pt x="0" y="7442964"/>
                </a:lnTo>
                <a:lnTo>
                  <a:pt x="0" y="0"/>
                </a:lnTo>
                <a:close/>
              </a:path>
            </a:pathLst>
          </a:custGeom>
          <a:blipFill>
            <a:blip r:embed="rId5">
              <a:alphaModFix amt="81000"/>
            </a:blip>
            <a:stretch>
              <a:fillRect l="-4824" r="-1014"/>
            </a:stretch>
          </a:blipFill>
        </p:spPr>
      </p:sp>
      <p:sp>
        <p:nvSpPr>
          <p:cNvPr id="5" name="Freeform 5"/>
          <p:cNvSpPr/>
          <p:nvPr/>
        </p:nvSpPr>
        <p:spPr>
          <a:xfrm>
            <a:off x="10078118" y="-1242035"/>
            <a:ext cx="8209882" cy="7002345"/>
          </a:xfrm>
          <a:custGeom>
            <a:avLst/>
            <a:gdLst/>
            <a:ahLst/>
            <a:cxnLst/>
            <a:rect l="l" t="t" r="r" b="b"/>
            <a:pathLst>
              <a:path w="8209882" h="7002345">
                <a:moveTo>
                  <a:pt x="0" y="0"/>
                </a:moveTo>
                <a:lnTo>
                  <a:pt x="8209882" y="0"/>
                </a:lnTo>
                <a:lnTo>
                  <a:pt x="8209882" y="7002345"/>
                </a:lnTo>
                <a:lnTo>
                  <a:pt x="0" y="7002345"/>
                </a:lnTo>
                <a:lnTo>
                  <a:pt x="0" y="0"/>
                </a:lnTo>
                <a:close/>
              </a:path>
            </a:pathLst>
          </a:custGeom>
          <a:blipFill>
            <a:blip r:embed="rId6">
              <a:alphaModFix amt="72000"/>
            </a:blip>
            <a:stretch>
              <a:fillRect/>
            </a:stretch>
          </a:blipFill>
        </p:spPr>
      </p:sp>
      <p:sp>
        <p:nvSpPr>
          <p:cNvPr id="6" name="TextBox 6"/>
          <p:cNvSpPr txBox="1"/>
          <p:nvPr/>
        </p:nvSpPr>
        <p:spPr>
          <a:xfrm>
            <a:off x="646020" y="4229100"/>
            <a:ext cx="4755895" cy="914400"/>
          </a:xfrm>
          <a:prstGeom prst="rect">
            <a:avLst/>
          </a:prstGeom>
        </p:spPr>
        <p:txBody>
          <a:bodyPr lIns="0" tIns="0" rIns="0" bIns="0" rtlCol="0" anchor="t">
            <a:spAutoFit/>
          </a:bodyPr>
          <a:lstStyle/>
          <a:p>
            <a:pPr marL="0" lvl="0" indent="0" algn="ctr">
              <a:lnSpc>
                <a:spcPts val="7261"/>
              </a:lnSpc>
              <a:spcBef>
                <a:spcPct val="0"/>
              </a:spcBef>
            </a:pPr>
            <a:r>
              <a:rPr lang="en-US" sz="6051">
                <a:solidFill>
                  <a:srgbClr val="2B2B2B"/>
                </a:solidFill>
                <a:latin typeface="Gulfs Display"/>
                <a:ea typeface="Gulfs Display"/>
                <a:cs typeface="Gulfs Display"/>
                <a:sym typeface="Gulfs Display"/>
              </a:rPr>
              <a:t>Suggestions</a:t>
            </a:r>
          </a:p>
        </p:txBody>
      </p:sp>
      <p:grpSp>
        <p:nvGrpSpPr>
          <p:cNvPr id="7" name="Group 7"/>
          <p:cNvGrpSpPr/>
          <p:nvPr/>
        </p:nvGrpSpPr>
        <p:grpSpPr>
          <a:xfrm>
            <a:off x="5029200" y="992981"/>
            <a:ext cx="5401854" cy="2496595"/>
            <a:chOff x="0" y="-47625"/>
            <a:chExt cx="7202472" cy="3328792"/>
          </a:xfrm>
        </p:grpSpPr>
        <p:sp>
          <p:nvSpPr>
            <p:cNvPr id="8" name="TextBox 8"/>
            <p:cNvSpPr txBox="1"/>
            <p:nvPr/>
          </p:nvSpPr>
          <p:spPr>
            <a:xfrm>
              <a:off x="0" y="-47625"/>
              <a:ext cx="7202472" cy="1128514"/>
            </a:xfrm>
            <a:prstGeom prst="rect">
              <a:avLst/>
            </a:prstGeom>
          </p:spPr>
          <p:txBody>
            <a:bodyPr lIns="0" tIns="0" rIns="0" bIns="0" rtlCol="0" anchor="t">
              <a:spAutoFit/>
            </a:bodyPr>
            <a:lstStyle/>
            <a:p>
              <a:pPr marL="0" lvl="0" indent="0" algn="ctr">
                <a:lnSpc>
                  <a:spcPts val="3330"/>
                </a:lnSpc>
                <a:spcBef>
                  <a:spcPct val="0"/>
                </a:spcBef>
              </a:pPr>
              <a:r>
                <a:rPr lang="en-US" sz="2378" dirty="0">
                  <a:solidFill>
                    <a:srgbClr val="2B2B2B"/>
                  </a:solidFill>
                  <a:latin typeface="Shrikhand"/>
                  <a:ea typeface="Shrikhand"/>
                  <a:cs typeface="Shrikhand"/>
                  <a:sym typeface="Shrikhand"/>
                </a:rPr>
                <a:t>Focus on high performing products</a:t>
              </a:r>
            </a:p>
          </p:txBody>
        </p:sp>
        <p:sp>
          <p:nvSpPr>
            <p:cNvPr id="9" name="TextBox 9"/>
            <p:cNvSpPr txBox="1"/>
            <p:nvPr/>
          </p:nvSpPr>
          <p:spPr>
            <a:xfrm>
              <a:off x="0" y="1221666"/>
              <a:ext cx="7202472" cy="2059501"/>
            </a:xfrm>
            <a:prstGeom prst="rect">
              <a:avLst/>
            </a:prstGeom>
          </p:spPr>
          <p:txBody>
            <a:bodyPr lIns="0" tIns="0" rIns="0" bIns="0" rtlCol="0" anchor="t">
              <a:spAutoFit/>
            </a:bodyPr>
            <a:lstStyle/>
            <a:p>
              <a:pPr marL="0" lvl="0" indent="0" algn="ctr">
                <a:lnSpc>
                  <a:spcPts val="3006"/>
                </a:lnSpc>
              </a:pPr>
              <a:r>
                <a:rPr lang="en-US" sz="2147">
                  <a:solidFill>
                    <a:srgbClr val="2B2B2B"/>
                  </a:solidFill>
                  <a:latin typeface="Agrandir"/>
                  <a:ea typeface="Agrandir"/>
                  <a:cs typeface="Agrandir"/>
                  <a:sym typeface="Agrandir"/>
                </a:rPr>
                <a:t>For low cost products with high demand,explore ways to increase production efficiency and maximize profitability</a:t>
              </a:r>
            </a:p>
          </p:txBody>
        </p:sp>
      </p:grpSp>
      <p:grpSp>
        <p:nvGrpSpPr>
          <p:cNvPr id="10" name="Group 10"/>
          <p:cNvGrpSpPr/>
          <p:nvPr/>
        </p:nvGrpSpPr>
        <p:grpSpPr>
          <a:xfrm>
            <a:off x="3879958" y="6737167"/>
            <a:ext cx="5756292" cy="2265853"/>
            <a:chOff x="0" y="0"/>
            <a:chExt cx="7675056" cy="3021137"/>
          </a:xfrm>
        </p:grpSpPr>
        <p:sp>
          <p:nvSpPr>
            <p:cNvPr id="11" name="TextBox 11"/>
            <p:cNvSpPr txBox="1"/>
            <p:nvPr/>
          </p:nvSpPr>
          <p:spPr>
            <a:xfrm>
              <a:off x="0" y="-38100"/>
              <a:ext cx="7675056" cy="548724"/>
            </a:xfrm>
            <a:prstGeom prst="rect">
              <a:avLst/>
            </a:prstGeom>
          </p:spPr>
          <p:txBody>
            <a:bodyPr lIns="0" tIns="0" rIns="0" bIns="0" rtlCol="0" anchor="t">
              <a:spAutoFit/>
            </a:bodyPr>
            <a:lstStyle/>
            <a:p>
              <a:pPr marL="0" lvl="0" indent="0" algn="l">
                <a:lnSpc>
                  <a:spcPts val="3566"/>
                </a:lnSpc>
                <a:spcBef>
                  <a:spcPct val="0"/>
                </a:spcBef>
              </a:pPr>
              <a:r>
                <a:rPr lang="en-US" sz="2547">
                  <a:solidFill>
                    <a:srgbClr val="000000"/>
                  </a:solidFill>
                  <a:latin typeface="Shrikhand"/>
                  <a:ea typeface="Shrikhand"/>
                  <a:cs typeface="Shrikhand"/>
                  <a:sym typeface="Shrikhand"/>
                </a:rPr>
                <a:t>Monthly Sales Monitoring</a:t>
              </a:r>
            </a:p>
          </p:txBody>
        </p:sp>
        <p:sp>
          <p:nvSpPr>
            <p:cNvPr id="12" name="TextBox 12"/>
            <p:cNvSpPr txBox="1"/>
            <p:nvPr/>
          </p:nvSpPr>
          <p:spPr>
            <a:xfrm>
              <a:off x="0" y="801429"/>
              <a:ext cx="7675056" cy="2219708"/>
            </a:xfrm>
            <a:prstGeom prst="rect">
              <a:avLst/>
            </a:prstGeom>
          </p:spPr>
          <p:txBody>
            <a:bodyPr lIns="0" tIns="0" rIns="0" bIns="0" rtlCol="0" anchor="t">
              <a:spAutoFit/>
            </a:bodyPr>
            <a:lstStyle/>
            <a:p>
              <a:pPr marL="0" lvl="0" indent="0" algn="ctr">
                <a:lnSpc>
                  <a:spcPts val="3265"/>
                </a:lnSpc>
              </a:pPr>
              <a:r>
                <a:rPr lang="en-US" sz="2332">
                  <a:solidFill>
                    <a:srgbClr val="2B2B2B"/>
                  </a:solidFill>
                  <a:latin typeface="Agrandir"/>
                  <a:ea typeface="Agrandir"/>
                  <a:cs typeface="Agrandir"/>
                  <a:sym typeface="Agrandir"/>
                </a:rPr>
                <a:t>Develop targeted marketing and sales strategies to boost performance during low performing months and capitalize on peak periods</a:t>
              </a:r>
            </a:p>
          </p:txBody>
        </p:sp>
      </p:grpSp>
      <p:grpSp>
        <p:nvGrpSpPr>
          <p:cNvPr id="13" name="Group 13"/>
          <p:cNvGrpSpPr/>
          <p:nvPr/>
        </p:nvGrpSpPr>
        <p:grpSpPr>
          <a:xfrm>
            <a:off x="11737375" y="1462860"/>
            <a:ext cx="5521925" cy="2180374"/>
            <a:chOff x="0" y="0"/>
            <a:chExt cx="7362567" cy="2907165"/>
          </a:xfrm>
        </p:grpSpPr>
        <p:sp>
          <p:nvSpPr>
            <p:cNvPr id="14" name="TextBox 14"/>
            <p:cNvSpPr txBox="1"/>
            <p:nvPr/>
          </p:nvSpPr>
          <p:spPr>
            <a:xfrm>
              <a:off x="0" y="-57150"/>
              <a:ext cx="7362567" cy="556682"/>
            </a:xfrm>
            <a:prstGeom prst="rect">
              <a:avLst/>
            </a:prstGeom>
          </p:spPr>
          <p:txBody>
            <a:bodyPr lIns="0" tIns="0" rIns="0" bIns="0" rtlCol="0" anchor="t">
              <a:spAutoFit/>
            </a:bodyPr>
            <a:lstStyle/>
            <a:p>
              <a:pPr marL="0" lvl="0" indent="0" algn="ctr">
                <a:lnSpc>
                  <a:spcPts val="3500"/>
                </a:lnSpc>
                <a:spcBef>
                  <a:spcPct val="0"/>
                </a:spcBef>
              </a:pPr>
              <a:r>
                <a:rPr lang="en-US" sz="2500">
                  <a:solidFill>
                    <a:srgbClr val="2B2B2B"/>
                  </a:solidFill>
                  <a:latin typeface="Shrikhand"/>
                  <a:ea typeface="Shrikhand"/>
                  <a:cs typeface="Shrikhand"/>
                  <a:sym typeface="Shrikhand"/>
                </a:rPr>
                <a:t>Enhance customer engagement</a:t>
              </a:r>
            </a:p>
          </p:txBody>
        </p:sp>
        <p:sp>
          <p:nvSpPr>
            <p:cNvPr id="15" name="TextBox 15"/>
            <p:cNvSpPr txBox="1"/>
            <p:nvPr/>
          </p:nvSpPr>
          <p:spPr>
            <a:xfrm>
              <a:off x="0" y="737159"/>
              <a:ext cx="7362567" cy="2170006"/>
            </a:xfrm>
            <a:prstGeom prst="rect">
              <a:avLst/>
            </a:prstGeom>
          </p:spPr>
          <p:txBody>
            <a:bodyPr lIns="0" tIns="0" rIns="0" bIns="0" rtlCol="0" anchor="t">
              <a:spAutoFit/>
            </a:bodyPr>
            <a:lstStyle/>
            <a:p>
              <a:pPr marL="0" lvl="0" indent="0" algn="ctr">
                <a:lnSpc>
                  <a:spcPts val="3220"/>
                </a:lnSpc>
              </a:pPr>
              <a:r>
                <a:rPr lang="en-US" sz="2300">
                  <a:solidFill>
                    <a:srgbClr val="2B2B2B"/>
                  </a:solidFill>
                  <a:latin typeface="Agrandir"/>
                  <a:ea typeface="Agrandir"/>
                  <a:cs typeface="Agrandir"/>
                  <a:sym typeface="Agrandir"/>
                </a:rPr>
                <a:t>Strengthen relationship  with these top customers through targeted promotions and personalized enagement</a:t>
              </a:r>
            </a:p>
          </p:txBody>
        </p:sp>
      </p:grpSp>
      <p:grpSp>
        <p:nvGrpSpPr>
          <p:cNvPr id="16" name="Group 16"/>
          <p:cNvGrpSpPr/>
          <p:nvPr/>
        </p:nvGrpSpPr>
        <p:grpSpPr>
          <a:xfrm>
            <a:off x="11385594" y="6325281"/>
            <a:ext cx="5594929" cy="3631930"/>
            <a:chOff x="0" y="0"/>
            <a:chExt cx="7459905" cy="4842573"/>
          </a:xfrm>
        </p:grpSpPr>
        <p:sp>
          <p:nvSpPr>
            <p:cNvPr id="17" name="TextBox 17"/>
            <p:cNvSpPr txBox="1"/>
            <p:nvPr/>
          </p:nvSpPr>
          <p:spPr>
            <a:xfrm>
              <a:off x="0" y="-47625"/>
              <a:ext cx="7459905" cy="1155560"/>
            </a:xfrm>
            <a:prstGeom prst="rect">
              <a:avLst/>
            </a:prstGeom>
          </p:spPr>
          <p:txBody>
            <a:bodyPr lIns="0" tIns="0" rIns="0" bIns="0" rtlCol="0" anchor="t">
              <a:spAutoFit/>
            </a:bodyPr>
            <a:lstStyle/>
            <a:p>
              <a:pPr marL="0" lvl="0" indent="0" algn="ctr">
                <a:lnSpc>
                  <a:spcPts val="3549"/>
                </a:lnSpc>
                <a:spcBef>
                  <a:spcPct val="0"/>
                </a:spcBef>
              </a:pPr>
              <a:r>
                <a:rPr lang="en-US" sz="2535">
                  <a:solidFill>
                    <a:srgbClr val="2B2B2B"/>
                  </a:solidFill>
                  <a:latin typeface="Shrikhand"/>
                  <a:ea typeface="Shrikhand"/>
                  <a:cs typeface="Shrikhand"/>
                  <a:sym typeface="Shrikhand"/>
                </a:rPr>
                <a:t>Channel performance enhancement</a:t>
              </a:r>
            </a:p>
          </p:txBody>
        </p:sp>
        <p:sp>
          <p:nvSpPr>
            <p:cNvPr id="18" name="TextBox 18"/>
            <p:cNvSpPr txBox="1"/>
            <p:nvPr/>
          </p:nvSpPr>
          <p:spPr>
            <a:xfrm>
              <a:off x="0" y="1389541"/>
              <a:ext cx="7459905" cy="3453033"/>
            </a:xfrm>
            <a:prstGeom prst="rect">
              <a:avLst/>
            </a:prstGeom>
          </p:spPr>
          <p:txBody>
            <a:bodyPr lIns="0" tIns="0" rIns="0" bIns="0" rtlCol="0" anchor="t">
              <a:spAutoFit/>
            </a:bodyPr>
            <a:lstStyle/>
            <a:p>
              <a:pPr marL="0" lvl="0" indent="0" algn="ctr">
                <a:lnSpc>
                  <a:spcPts val="3381"/>
                </a:lnSpc>
              </a:pPr>
              <a:r>
                <a:rPr lang="en-US" sz="2415" dirty="0">
                  <a:solidFill>
                    <a:srgbClr val="2B2B2B"/>
                  </a:solidFill>
                  <a:latin typeface="Agrandir"/>
                  <a:ea typeface="Agrandir"/>
                  <a:cs typeface="Agrandir"/>
                  <a:sym typeface="Agrandir"/>
                </a:rPr>
                <a:t>Increase investment and  support for the leading sales channel. Explore successful  tactics used by the channel and apply them to other channels to improve their performance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6382221" y="7512700"/>
            <a:ext cx="573312" cy="612758"/>
          </a:xfrm>
          <a:custGeom>
            <a:avLst/>
            <a:gdLst/>
            <a:ahLst/>
            <a:cxnLst/>
            <a:rect l="l" t="t" r="r" b="b"/>
            <a:pathLst>
              <a:path w="573312" h="612758">
                <a:moveTo>
                  <a:pt x="0" y="0"/>
                </a:moveTo>
                <a:lnTo>
                  <a:pt x="573312" y="0"/>
                </a:lnTo>
                <a:lnTo>
                  <a:pt x="573312" y="612758"/>
                </a:lnTo>
                <a:lnTo>
                  <a:pt x="0" y="612758"/>
                </a:lnTo>
                <a:lnTo>
                  <a:pt x="0" y="0"/>
                </a:lnTo>
                <a:close/>
              </a:path>
            </a:pathLst>
          </a:custGeom>
          <a:blipFill>
            <a:blip r:embed="rId2"/>
            <a:stretch>
              <a:fillRect/>
            </a:stretch>
          </a:blipFill>
        </p:spPr>
      </p:sp>
      <p:grpSp>
        <p:nvGrpSpPr>
          <p:cNvPr id="3" name="Group 3"/>
          <p:cNvGrpSpPr/>
          <p:nvPr/>
        </p:nvGrpSpPr>
        <p:grpSpPr>
          <a:xfrm>
            <a:off x="9809000" y="2776259"/>
            <a:ext cx="6907145" cy="868440"/>
            <a:chOff x="0" y="0"/>
            <a:chExt cx="9209527" cy="1157920"/>
          </a:xfrm>
        </p:grpSpPr>
        <p:sp>
          <p:nvSpPr>
            <p:cNvPr id="4" name="Freeform 4"/>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Primary Goal</a:t>
              </a:r>
            </a:p>
          </p:txBody>
        </p:sp>
        <p:sp>
          <p:nvSpPr>
            <p:cNvPr id="6" name="TextBox 6"/>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ea typeface="Agrandir Bold"/>
                  <a:cs typeface="Agrandir Bold"/>
                  <a:sym typeface="Agrandir Bold"/>
                </a:rPr>
                <a:t>1</a:t>
              </a:r>
            </a:p>
          </p:txBody>
        </p:sp>
      </p:grpSp>
      <p:grpSp>
        <p:nvGrpSpPr>
          <p:cNvPr id="7" name="Group 7"/>
          <p:cNvGrpSpPr/>
          <p:nvPr/>
        </p:nvGrpSpPr>
        <p:grpSpPr>
          <a:xfrm>
            <a:off x="9809000" y="4066081"/>
            <a:ext cx="6907145" cy="868440"/>
            <a:chOff x="0" y="0"/>
            <a:chExt cx="9209527" cy="1157920"/>
          </a:xfrm>
        </p:grpSpPr>
        <p:sp>
          <p:nvSpPr>
            <p:cNvPr id="8" name="TextBox 8"/>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About Company</a:t>
              </a:r>
            </a:p>
          </p:txBody>
        </p:sp>
        <p:sp>
          <p:nvSpPr>
            <p:cNvPr id="9" name="Freeform 9"/>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ea typeface="Agrandir Bold"/>
                  <a:cs typeface="Agrandir Bold"/>
                  <a:sym typeface="Agrandir Bold"/>
                </a:rPr>
                <a:t>2</a:t>
              </a:r>
            </a:p>
          </p:txBody>
        </p:sp>
      </p:grpSp>
      <p:grpSp>
        <p:nvGrpSpPr>
          <p:cNvPr id="11" name="Group 11"/>
          <p:cNvGrpSpPr/>
          <p:nvPr/>
        </p:nvGrpSpPr>
        <p:grpSpPr>
          <a:xfrm>
            <a:off x="9809000" y="5353620"/>
            <a:ext cx="6907145" cy="868440"/>
            <a:chOff x="0" y="0"/>
            <a:chExt cx="9209527" cy="1157920"/>
          </a:xfrm>
        </p:grpSpPr>
        <p:sp>
          <p:nvSpPr>
            <p:cNvPr id="12" name="TextBox 12"/>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Data and Tools Required</a:t>
              </a:r>
            </a:p>
          </p:txBody>
        </p:sp>
        <p:sp>
          <p:nvSpPr>
            <p:cNvPr id="13" name="Freeform 1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ea typeface="Agrandir Bold"/>
                  <a:cs typeface="Agrandir Bold"/>
                  <a:sym typeface="Agrandir Bold"/>
                </a:rPr>
                <a:t>3</a:t>
              </a:r>
            </a:p>
          </p:txBody>
        </p:sp>
      </p:grpSp>
      <p:grpSp>
        <p:nvGrpSpPr>
          <p:cNvPr id="15" name="Group 15"/>
          <p:cNvGrpSpPr/>
          <p:nvPr/>
        </p:nvGrpSpPr>
        <p:grpSpPr>
          <a:xfrm>
            <a:off x="9809000" y="6641160"/>
            <a:ext cx="6907145" cy="868440"/>
            <a:chOff x="0" y="0"/>
            <a:chExt cx="9209527" cy="1157920"/>
          </a:xfrm>
        </p:grpSpPr>
        <p:sp>
          <p:nvSpPr>
            <p:cNvPr id="16" name="TextBox 16"/>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Insights</a:t>
              </a:r>
            </a:p>
          </p:txBody>
        </p:sp>
        <p:sp>
          <p:nvSpPr>
            <p:cNvPr id="17" name="Freeform 17"/>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ea typeface="Agrandir Bold"/>
                  <a:cs typeface="Agrandir Bold"/>
                  <a:sym typeface="Agrandir Bold"/>
                </a:rPr>
                <a:t>4</a:t>
              </a:r>
            </a:p>
          </p:txBody>
        </p:sp>
      </p:grpSp>
      <p:sp>
        <p:nvSpPr>
          <p:cNvPr id="19" name="Freeform 19"/>
          <p:cNvSpPr/>
          <p:nvPr/>
        </p:nvSpPr>
        <p:spPr>
          <a:xfrm>
            <a:off x="0" y="6369030"/>
            <a:ext cx="3349864" cy="3917970"/>
          </a:xfrm>
          <a:custGeom>
            <a:avLst/>
            <a:gdLst/>
            <a:ahLst/>
            <a:cxnLst/>
            <a:rect l="l" t="t" r="r" b="b"/>
            <a:pathLst>
              <a:path w="3349864" h="3917970">
                <a:moveTo>
                  <a:pt x="0" y="0"/>
                </a:moveTo>
                <a:lnTo>
                  <a:pt x="3349864" y="0"/>
                </a:lnTo>
                <a:lnTo>
                  <a:pt x="3349864" y="3917970"/>
                </a:lnTo>
                <a:lnTo>
                  <a:pt x="0" y="3917970"/>
                </a:lnTo>
                <a:lnTo>
                  <a:pt x="0" y="0"/>
                </a:lnTo>
                <a:close/>
              </a:path>
            </a:pathLst>
          </a:custGeom>
          <a:blipFill>
            <a:blip r:embed="rId5">
              <a:alphaModFix amt="20999"/>
            </a:blip>
            <a:stretch>
              <a:fillRect/>
            </a:stretch>
          </a:blipFill>
        </p:spPr>
      </p:sp>
      <p:sp>
        <p:nvSpPr>
          <p:cNvPr id="20" name="Freeform 20"/>
          <p:cNvSpPr/>
          <p:nvPr/>
        </p:nvSpPr>
        <p:spPr>
          <a:xfrm>
            <a:off x="562864" y="1296699"/>
            <a:ext cx="5177046" cy="4056922"/>
          </a:xfrm>
          <a:custGeom>
            <a:avLst/>
            <a:gdLst/>
            <a:ahLst/>
            <a:cxnLst/>
            <a:rect l="l" t="t" r="r" b="b"/>
            <a:pathLst>
              <a:path w="5177046" h="4056922">
                <a:moveTo>
                  <a:pt x="0" y="0"/>
                </a:moveTo>
                <a:lnTo>
                  <a:pt x="5177046" y="0"/>
                </a:lnTo>
                <a:lnTo>
                  <a:pt x="5177046" y="4056921"/>
                </a:lnTo>
                <a:lnTo>
                  <a:pt x="0" y="4056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3565302" y="6369030"/>
            <a:ext cx="6780460" cy="1756428"/>
            <a:chOff x="0" y="0"/>
            <a:chExt cx="9040614" cy="2341904"/>
          </a:xfrm>
        </p:grpSpPr>
        <p:sp>
          <p:nvSpPr>
            <p:cNvPr id="22" name="TextBox 22"/>
            <p:cNvSpPr txBox="1"/>
            <p:nvPr/>
          </p:nvSpPr>
          <p:spPr>
            <a:xfrm>
              <a:off x="0" y="-190500"/>
              <a:ext cx="9040614" cy="1600200"/>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B2B2B"/>
                  </a:solidFill>
                  <a:latin typeface="Agrandir"/>
                  <a:ea typeface="Agrandir"/>
                  <a:cs typeface="Agrandir"/>
                  <a:sym typeface="Agrandir"/>
                </a:rPr>
                <a:t>Agenda</a:t>
              </a:r>
            </a:p>
          </p:txBody>
        </p:sp>
        <p:sp>
          <p:nvSpPr>
            <p:cNvPr id="23" name="TextBox 23"/>
            <p:cNvSpPr txBox="1"/>
            <p:nvPr/>
          </p:nvSpPr>
          <p:spPr>
            <a:xfrm>
              <a:off x="0" y="1652506"/>
              <a:ext cx="9040614" cy="689398"/>
            </a:xfrm>
            <a:prstGeom prst="rect">
              <a:avLst/>
            </a:prstGeom>
          </p:spPr>
          <p:txBody>
            <a:bodyPr lIns="0" tIns="0" rIns="0" bIns="0" rtlCol="0" anchor="t">
              <a:spAutoFit/>
            </a:bodyPr>
            <a:lstStyle/>
            <a:p>
              <a:pPr marL="0" lvl="0" indent="0" algn="l">
                <a:lnSpc>
                  <a:spcPts val="3920"/>
                </a:lnSpc>
                <a:spcBef>
                  <a:spcPct val="0"/>
                </a:spcBef>
              </a:pPr>
              <a:r>
                <a:rPr lang="en-US" sz="2800" u="none">
                  <a:solidFill>
                    <a:srgbClr val="2B2B2B"/>
                  </a:solidFill>
                  <a:latin typeface="Agrandir"/>
                  <a:ea typeface="Agrandir"/>
                  <a:cs typeface="Agrandir"/>
                  <a:sym typeface="Agrandir"/>
                </a:rPr>
                <a:t>Topics Covered</a:t>
              </a:r>
            </a:p>
          </p:txBody>
        </p:sp>
      </p:grpSp>
      <p:grpSp>
        <p:nvGrpSpPr>
          <p:cNvPr id="24" name="Group 24"/>
          <p:cNvGrpSpPr/>
          <p:nvPr/>
        </p:nvGrpSpPr>
        <p:grpSpPr>
          <a:xfrm>
            <a:off x="9809000" y="7893795"/>
            <a:ext cx="6907145" cy="868440"/>
            <a:chOff x="0" y="0"/>
            <a:chExt cx="9209527" cy="1157920"/>
          </a:xfrm>
        </p:grpSpPr>
        <p:sp>
          <p:nvSpPr>
            <p:cNvPr id="25" name="TextBox 25"/>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Suggestions</a:t>
              </a:r>
            </a:p>
          </p:txBody>
        </p:sp>
        <p:sp>
          <p:nvSpPr>
            <p:cNvPr id="26" name="Freeform 2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ea typeface="Agrandir Bold"/>
                  <a:cs typeface="Agrandir Bold"/>
                  <a:sym typeface="Agrandir Bold"/>
                </a:rPr>
                <a:t>5</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sp>
        <p:nvSpPr>
          <p:cNvPr id="4" name="Freeform 4"/>
          <p:cNvSpPr/>
          <p:nvPr/>
        </p:nvSpPr>
        <p:spPr>
          <a:xfrm>
            <a:off x="2883571" y="776968"/>
            <a:ext cx="7315200" cy="1502941"/>
          </a:xfrm>
          <a:custGeom>
            <a:avLst/>
            <a:gdLst/>
            <a:ahLst/>
            <a:cxnLst/>
            <a:rect l="l" t="t" r="r" b="b"/>
            <a:pathLst>
              <a:path w="7315200" h="1502941">
                <a:moveTo>
                  <a:pt x="0" y="0"/>
                </a:moveTo>
                <a:lnTo>
                  <a:pt x="7315200" y="0"/>
                </a:lnTo>
                <a:lnTo>
                  <a:pt x="7315200" y="1502941"/>
                </a:lnTo>
                <a:lnTo>
                  <a:pt x="0" y="1502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78313" y="4021658"/>
            <a:ext cx="5652546" cy="4840635"/>
          </a:xfrm>
          <a:custGeom>
            <a:avLst/>
            <a:gdLst/>
            <a:ahLst/>
            <a:cxnLst/>
            <a:rect l="l" t="t" r="r" b="b"/>
            <a:pathLst>
              <a:path w="5652546" h="4840635">
                <a:moveTo>
                  <a:pt x="0" y="0"/>
                </a:moveTo>
                <a:lnTo>
                  <a:pt x="5652546" y="0"/>
                </a:lnTo>
                <a:lnTo>
                  <a:pt x="5652546" y="4840635"/>
                </a:lnTo>
                <a:lnTo>
                  <a:pt x="0" y="484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072766" y="2944685"/>
            <a:ext cx="10533842" cy="1525883"/>
          </a:xfrm>
          <a:prstGeom prst="rect">
            <a:avLst/>
          </a:prstGeom>
        </p:spPr>
        <p:txBody>
          <a:bodyPr lIns="0" tIns="0" rIns="0" bIns="0" rtlCol="0" anchor="t">
            <a:spAutoFit/>
          </a:bodyPr>
          <a:lstStyle/>
          <a:p>
            <a:pPr marL="0" lvl="0" indent="0" algn="l">
              <a:lnSpc>
                <a:spcPts val="3882"/>
              </a:lnSpc>
            </a:pPr>
            <a:r>
              <a:rPr lang="en-US" sz="2773">
                <a:solidFill>
                  <a:srgbClr val="2B2B2B"/>
                </a:solidFill>
                <a:latin typeface="Agrandir"/>
                <a:ea typeface="Agrandir"/>
                <a:cs typeface="Agrandir"/>
                <a:sym typeface="Agrandir"/>
              </a:rPr>
              <a:t>AtliQ Hardware (Imaginary Company)  is one of the leading hardware producers in india and well expanded to other countries too</a:t>
            </a:r>
          </a:p>
        </p:txBody>
      </p:sp>
      <p:sp>
        <p:nvSpPr>
          <p:cNvPr id="7" name="TextBox 7"/>
          <p:cNvSpPr txBox="1"/>
          <p:nvPr/>
        </p:nvSpPr>
        <p:spPr>
          <a:xfrm>
            <a:off x="7113161" y="4741485"/>
            <a:ext cx="10453052" cy="1525883"/>
          </a:xfrm>
          <a:prstGeom prst="rect">
            <a:avLst/>
          </a:prstGeom>
        </p:spPr>
        <p:txBody>
          <a:bodyPr lIns="0" tIns="0" rIns="0" bIns="0" rtlCol="0" anchor="t">
            <a:spAutoFit/>
          </a:bodyPr>
          <a:lstStyle/>
          <a:p>
            <a:pPr marL="0" lvl="0" indent="0" algn="l">
              <a:lnSpc>
                <a:spcPts val="3882"/>
              </a:lnSpc>
            </a:pPr>
            <a:r>
              <a:rPr lang="en-US" sz="2773">
                <a:solidFill>
                  <a:srgbClr val="2B2B2B"/>
                </a:solidFill>
                <a:latin typeface="Agrandir"/>
                <a:ea typeface="Agrandir"/>
                <a:cs typeface="Agrandir"/>
                <a:sym typeface="Agrandir"/>
              </a:rPr>
              <a:t>However, the management noticed that they do not get enough insights to make quick and smart decisions.They want to expand their data anlaytics team by several junior analysts</a:t>
            </a:r>
          </a:p>
        </p:txBody>
      </p:sp>
      <p:sp>
        <p:nvSpPr>
          <p:cNvPr id="8" name="TextBox 8"/>
          <p:cNvSpPr txBox="1"/>
          <p:nvPr/>
        </p:nvSpPr>
        <p:spPr>
          <a:xfrm>
            <a:off x="7113161" y="6934118"/>
            <a:ext cx="10614631" cy="2013541"/>
          </a:xfrm>
          <a:prstGeom prst="rect">
            <a:avLst/>
          </a:prstGeom>
        </p:spPr>
        <p:txBody>
          <a:bodyPr lIns="0" tIns="0" rIns="0" bIns="0" rtlCol="0" anchor="t">
            <a:spAutoFit/>
          </a:bodyPr>
          <a:lstStyle/>
          <a:p>
            <a:pPr marL="0" lvl="0" indent="0" algn="l">
              <a:lnSpc>
                <a:spcPts val="3882"/>
              </a:lnSpc>
            </a:pPr>
            <a:r>
              <a:rPr lang="en-US" sz="2773">
                <a:solidFill>
                  <a:srgbClr val="2B2B2B"/>
                </a:solidFill>
                <a:latin typeface="Agrandir"/>
                <a:ea typeface="Agrandir"/>
                <a:cs typeface="Agrandir"/>
                <a:sym typeface="Agrandir"/>
              </a:rPr>
              <a:t>Tony Sharma, their data analytics director  wanted to hire someone who is good at both technical and soft skills. Hence, he decided to conduct a SQL challenge which help him understand both the skills</a:t>
            </a:r>
          </a:p>
        </p:txBody>
      </p:sp>
      <p:sp>
        <p:nvSpPr>
          <p:cNvPr id="9" name="TextBox 9"/>
          <p:cNvSpPr txBox="1"/>
          <p:nvPr/>
        </p:nvSpPr>
        <p:spPr>
          <a:xfrm>
            <a:off x="4209798" y="923925"/>
            <a:ext cx="4115738" cy="881238"/>
          </a:xfrm>
          <a:prstGeom prst="rect">
            <a:avLst/>
          </a:prstGeom>
        </p:spPr>
        <p:txBody>
          <a:bodyPr lIns="0" tIns="0" rIns="0" bIns="0" rtlCol="0" anchor="t">
            <a:spAutoFit/>
          </a:bodyPr>
          <a:lstStyle/>
          <a:p>
            <a:pPr algn="ctr">
              <a:lnSpc>
                <a:spcPts val="7146"/>
              </a:lnSpc>
            </a:pPr>
            <a:r>
              <a:rPr lang="en-US" sz="5104">
                <a:solidFill>
                  <a:srgbClr val="2B2B2B"/>
                </a:solidFill>
                <a:latin typeface="Canva Sans Bold"/>
                <a:ea typeface="Canva Sans Bold"/>
                <a:cs typeface="Canva Sans Bold"/>
                <a:sym typeface="Canva Sans Bold"/>
              </a:rPr>
              <a:t>Primary Goal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367710" y="585787"/>
            <a:ext cx="11121703" cy="762000"/>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2B2B2B"/>
                </a:solidFill>
                <a:latin typeface="Agrandir Bold"/>
                <a:ea typeface="Agrandir Bold"/>
                <a:cs typeface="Agrandir Bold"/>
                <a:sym typeface="Agrandir Bold"/>
              </a:rPr>
              <a:t>AtliQ Hardware Products</a:t>
            </a:r>
          </a:p>
        </p:txBody>
      </p:sp>
      <p:pic>
        <p:nvPicPr>
          <p:cNvPr id="3" name="Picture 3"/>
          <p:cNvPicPr>
            <a:picLocks noChangeAspect="1"/>
          </p:cNvPicPr>
          <p:nvPr/>
        </p:nvPicPr>
        <p:blipFill>
          <a:blip r:embed="rId2">
            <a:alphaModFix amt="25000"/>
          </a:blip>
          <a:srcRect/>
          <a:stretch>
            <a:fillRect/>
          </a:stretch>
        </p:blipFill>
        <p:spPr>
          <a:xfrm>
            <a:off x="-5860976" y="2878387"/>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761965" y="-2463797"/>
            <a:ext cx="8670039" cy="8654721"/>
          </a:xfrm>
          <a:prstGeom prst="rect">
            <a:avLst/>
          </a:prstGeom>
        </p:spPr>
      </p:pic>
      <p:sp>
        <p:nvSpPr>
          <p:cNvPr id="5" name="Freeform 5"/>
          <p:cNvSpPr/>
          <p:nvPr/>
        </p:nvSpPr>
        <p:spPr>
          <a:xfrm>
            <a:off x="1028700" y="2199171"/>
            <a:ext cx="3305919" cy="679216"/>
          </a:xfrm>
          <a:custGeom>
            <a:avLst/>
            <a:gdLst/>
            <a:ahLst/>
            <a:cxnLst/>
            <a:rect l="l" t="t" r="r" b="b"/>
            <a:pathLst>
              <a:path w="3305919" h="679216">
                <a:moveTo>
                  <a:pt x="0" y="0"/>
                </a:moveTo>
                <a:lnTo>
                  <a:pt x="3305919" y="0"/>
                </a:lnTo>
                <a:lnTo>
                  <a:pt x="3305919" y="679216"/>
                </a:lnTo>
                <a:lnTo>
                  <a:pt x="0" y="679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998883" y="2306705"/>
            <a:ext cx="3544806" cy="728297"/>
          </a:xfrm>
          <a:custGeom>
            <a:avLst/>
            <a:gdLst/>
            <a:ahLst/>
            <a:cxnLst/>
            <a:rect l="l" t="t" r="r" b="b"/>
            <a:pathLst>
              <a:path w="3544806" h="728297">
                <a:moveTo>
                  <a:pt x="0" y="0"/>
                </a:moveTo>
                <a:lnTo>
                  <a:pt x="3544806" y="0"/>
                </a:lnTo>
                <a:lnTo>
                  <a:pt x="3544806" y="728296"/>
                </a:lnTo>
                <a:lnTo>
                  <a:pt x="0" y="728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150984" y="2336208"/>
            <a:ext cx="3305919" cy="679216"/>
          </a:xfrm>
          <a:custGeom>
            <a:avLst/>
            <a:gdLst/>
            <a:ahLst/>
            <a:cxnLst/>
            <a:rect l="l" t="t" r="r" b="b"/>
            <a:pathLst>
              <a:path w="3305919" h="679216">
                <a:moveTo>
                  <a:pt x="0" y="0"/>
                </a:moveTo>
                <a:lnTo>
                  <a:pt x="3305919" y="0"/>
                </a:lnTo>
                <a:lnTo>
                  <a:pt x="3305919" y="679216"/>
                </a:lnTo>
                <a:lnTo>
                  <a:pt x="0" y="679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957429" y="0"/>
            <a:ext cx="8021008" cy="1863563"/>
          </a:xfrm>
          <a:custGeom>
            <a:avLst/>
            <a:gdLst/>
            <a:ahLst/>
            <a:cxnLst/>
            <a:rect l="l" t="t" r="r" b="b"/>
            <a:pathLst>
              <a:path w="8021008" h="1863563">
                <a:moveTo>
                  <a:pt x="0" y="0"/>
                </a:moveTo>
                <a:lnTo>
                  <a:pt x="8021007" y="0"/>
                </a:lnTo>
                <a:lnTo>
                  <a:pt x="8021007" y="1863563"/>
                </a:lnTo>
                <a:lnTo>
                  <a:pt x="0" y="1863563"/>
                </a:lnTo>
                <a:lnTo>
                  <a:pt x="0" y="0"/>
                </a:lnTo>
                <a:close/>
              </a:path>
            </a:pathLst>
          </a:custGeom>
          <a:blipFill>
            <a:blip r:embed="rId6">
              <a:alphaModFix amt="47000"/>
              <a:extLst>
                <a:ext uri="{96DAC541-7B7A-43D3-8B79-37D633B846F1}">
                  <asvg:svgBlip xmlns:asvg="http://schemas.microsoft.com/office/drawing/2016/SVG/main" r:embed="rId7"/>
                </a:ext>
              </a:extLst>
            </a:blip>
            <a:stretch>
              <a:fillRect/>
            </a:stretch>
          </a:blipFill>
        </p:spPr>
      </p:sp>
      <p:sp>
        <p:nvSpPr>
          <p:cNvPr id="9" name="Freeform 9"/>
          <p:cNvSpPr/>
          <p:nvPr/>
        </p:nvSpPr>
        <p:spPr>
          <a:xfrm>
            <a:off x="484092" y="4511744"/>
            <a:ext cx="2129737" cy="587117"/>
          </a:xfrm>
          <a:custGeom>
            <a:avLst/>
            <a:gdLst/>
            <a:ahLst/>
            <a:cxnLst/>
            <a:rect l="l" t="t" r="r" b="b"/>
            <a:pathLst>
              <a:path w="2129737" h="587117">
                <a:moveTo>
                  <a:pt x="0" y="0"/>
                </a:moveTo>
                <a:lnTo>
                  <a:pt x="2129737" y="0"/>
                </a:lnTo>
                <a:lnTo>
                  <a:pt x="2129737" y="587117"/>
                </a:lnTo>
                <a:lnTo>
                  <a:pt x="0" y="5871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038290" y="4511744"/>
            <a:ext cx="2195019" cy="605113"/>
          </a:xfrm>
          <a:custGeom>
            <a:avLst/>
            <a:gdLst/>
            <a:ahLst/>
            <a:cxnLst/>
            <a:rect l="l" t="t" r="r" b="b"/>
            <a:pathLst>
              <a:path w="2195019" h="605113">
                <a:moveTo>
                  <a:pt x="0" y="0"/>
                </a:moveTo>
                <a:lnTo>
                  <a:pt x="2195019" y="0"/>
                </a:lnTo>
                <a:lnTo>
                  <a:pt x="2195019" y="605114"/>
                </a:lnTo>
                <a:lnTo>
                  <a:pt x="0" y="6051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6781930" y="4511744"/>
            <a:ext cx="2195019" cy="605113"/>
          </a:xfrm>
          <a:custGeom>
            <a:avLst/>
            <a:gdLst/>
            <a:ahLst/>
            <a:cxnLst/>
            <a:rect l="l" t="t" r="r" b="b"/>
            <a:pathLst>
              <a:path w="2195019" h="605113">
                <a:moveTo>
                  <a:pt x="0" y="0"/>
                </a:moveTo>
                <a:lnTo>
                  <a:pt x="2195019" y="0"/>
                </a:lnTo>
                <a:lnTo>
                  <a:pt x="2195019" y="605114"/>
                </a:lnTo>
                <a:lnTo>
                  <a:pt x="0" y="6051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9771286" y="4393823"/>
            <a:ext cx="2205881" cy="608108"/>
          </a:xfrm>
          <a:custGeom>
            <a:avLst/>
            <a:gdLst/>
            <a:ahLst/>
            <a:cxnLst/>
            <a:rect l="l" t="t" r="r" b="b"/>
            <a:pathLst>
              <a:path w="2205881" h="608108">
                <a:moveTo>
                  <a:pt x="0" y="0"/>
                </a:moveTo>
                <a:lnTo>
                  <a:pt x="2205881" y="0"/>
                </a:lnTo>
                <a:lnTo>
                  <a:pt x="2205881" y="608107"/>
                </a:lnTo>
                <a:lnTo>
                  <a:pt x="0" y="6081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2695324" y="4511744"/>
            <a:ext cx="1936072" cy="533728"/>
          </a:xfrm>
          <a:custGeom>
            <a:avLst/>
            <a:gdLst/>
            <a:ahLst/>
            <a:cxnLst/>
            <a:rect l="l" t="t" r="r" b="b"/>
            <a:pathLst>
              <a:path w="1936072" h="533728">
                <a:moveTo>
                  <a:pt x="0" y="0"/>
                </a:moveTo>
                <a:lnTo>
                  <a:pt x="1936072" y="0"/>
                </a:lnTo>
                <a:lnTo>
                  <a:pt x="1936072" y="533728"/>
                </a:lnTo>
                <a:lnTo>
                  <a:pt x="0" y="5337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587243" y="4511744"/>
            <a:ext cx="2129737" cy="587117"/>
          </a:xfrm>
          <a:custGeom>
            <a:avLst/>
            <a:gdLst/>
            <a:ahLst/>
            <a:cxnLst/>
            <a:rect l="l" t="t" r="r" b="b"/>
            <a:pathLst>
              <a:path w="2129737" h="587117">
                <a:moveTo>
                  <a:pt x="0" y="0"/>
                </a:moveTo>
                <a:lnTo>
                  <a:pt x="2129737" y="0"/>
                </a:lnTo>
                <a:lnTo>
                  <a:pt x="2129737" y="587117"/>
                </a:lnTo>
                <a:lnTo>
                  <a:pt x="0" y="5871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962234" y="6350628"/>
            <a:ext cx="4940135" cy="3623097"/>
          </a:xfrm>
          <a:custGeom>
            <a:avLst/>
            <a:gdLst/>
            <a:ahLst/>
            <a:cxnLst/>
            <a:rect l="l" t="t" r="r" b="b"/>
            <a:pathLst>
              <a:path w="4940135" h="3623097">
                <a:moveTo>
                  <a:pt x="0" y="0"/>
                </a:moveTo>
                <a:lnTo>
                  <a:pt x="4940135" y="0"/>
                </a:lnTo>
                <a:lnTo>
                  <a:pt x="4940135" y="3623097"/>
                </a:lnTo>
                <a:lnTo>
                  <a:pt x="0" y="3623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7163801" y="6322053"/>
            <a:ext cx="5256559" cy="3855162"/>
          </a:xfrm>
          <a:custGeom>
            <a:avLst/>
            <a:gdLst/>
            <a:ahLst/>
            <a:cxnLst/>
            <a:rect l="l" t="t" r="r" b="b"/>
            <a:pathLst>
              <a:path w="5256559" h="3855162">
                <a:moveTo>
                  <a:pt x="0" y="0"/>
                </a:moveTo>
                <a:lnTo>
                  <a:pt x="5256559" y="0"/>
                </a:lnTo>
                <a:lnTo>
                  <a:pt x="5256559" y="3855162"/>
                </a:lnTo>
                <a:lnTo>
                  <a:pt x="0" y="38551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3215671" y="6512553"/>
            <a:ext cx="4850839" cy="3557607"/>
          </a:xfrm>
          <a:custGeom>
            <a:avLst/>
            <a:gdLst/>
            <a:ahLst/>
            <a:cxnLst/>
            <a:rect l="l" t="t" r="r" b="b"/>
            <a:pathLst>
              <a:path w="4850839" h="3557607">
                <a:moveTo>
                  <a:pt x="0" y="0"/>
                </a:moveTo>
                <a:lnTo>
                  <a:pt x="4850839" y="0"/>
                </a:lnTo>
                <a:lnTo>
                  <a:pt x="4850839" y="3557607"/>
                </a:lnTo>
                <a:lnTo>
                  <a:pt x="0" y="35576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1791053" y="2221908"/>
            <a:ext cx="1969401" cy="888976"/>
          </a:xfrm>
          <a:prstGeom prst="rect">
            <a:avLst/>
          </a:prstGeom>
        </p:spPr>
        <p:txBody>
          <a:bodyPr lIns="0" tIns="0" rIns="0" bIns="0" rtlCol="0" anchor="t">
            <a:spAutoFit/>
          </a:bodyPr>
          <a:lstStyle/>
          <a:p>
            <a:pPr algn="ctr">
              <a:lnSpc>
                <a:spcPts val="3290"/>
              </a:lnSpc>
            </a:pPr>
            <a:r>
              <a:rPr lang="en-US" sz="2350">
                <a:solidFill>
                  <a:srgbClr val="2B2B2B"/>
                </a:solidFill>
                <a:latin typeface="Agrandir"/>
                <a:ea typeface="Agrandir"/>
                <a:cs typeface="Agrandir"/>
                <a:sym typeface="Agrandir"/>
              </a:rPr>
              <a:t>P &amp; A</a:t>
            </a:r>
          </a:p>
          <a:p>
            <a:pPr algn="ctr">
              <a:lnSpc>
                <a:spcPts val="3290"/>
              </a:lnSpc>
              <a:spcBef>
                <a:spcPct val="0"/>
              </a:spcBef>
            </a:pPr>
            <a:endParaRPr lang="en-US" sz="2350">
              <a:solidFill>
                <a:srgbClr val="2B2B2B"/>
              </a:solidFill>
              <a:latin typeface="Agrandir"/>
              <a:ea typeface="Agrandir"/>
              <a:cs typeface="Agrandir"/>
              <a:sym typeface="Agrandir"/>
            </a:endParaRPr>
          </a:p>
        </p:txBody>
      </p:sp>
      <p:sp>
        <p:nvSpPr>
          <p:cNvPr id="19" name="TextBox 19"/>
          <p:cNvSpPr txBox="1"/>
          <p:nvPr/>
        </p:nvSpPr>
        <p:spPr>
          <a:xfrm>
            <a:off x="8306535" y="2398756"/>
            <a:ext cx="2567691" cy="439419"/>
          </a:xfrm>
          <a:prstGeom prst="rect">
            <a:avLst/>
          </a:prstGeom>
        </p:spPr>
        <p:txBody>
          <a:bodyPr lIns="0" tIns="0" rIns="0" bIns="0" rtlCol="0" anchor="t">
            <a:spAutoFit/>
          </a:bodyPr>
          <a:lstStyle/>
          <a:p>
            <a:pPr algn="ctr">
              <a:lnSpc>
                <a:spcPts val="3080"/>
              </a:lnSpc>
              <a:spcBef>
                <a:spcPct val="0"/>
              </a:spcBef>
            </a:pPr>
            <a:r>
              <a:rPr lang="en-US" sz="2200">
                <a:solidFill>
                  <a:srgbClr val="2B2B2B"/>
                </a:solidFill>
                <a:latin typeface="Agrandir"/>
                <a:ea typeface="Agrandir"/>
                <a:cs typeface="Agrandir"/>
                <a:sym typeface="Agrandir"/>
              </a:rPr>
              <a:t>PC</a:t>
            </a:r>
          </a:p>
        </p:txBody>
      </p:sp>
      <p:sp>
        <p:nvSpPr>
          <p:cNvPr id="20" name="TextBox 20"/>
          <p:cNvSpPr txBox="1"/>
          <p:nvPr/>
        </p:nvSpPr>
        <p:spPr>
          <a:xfrm>
            <a:off x="14631396" y="2403719"/>
            <a:ext cx="1679009" cy="439419"/>
          </a:xfrm>
          <a:prstGeom prst="rect">
            <a:avLst/>
          </a:prstGeom>
        </p:spPr>
        <p:txBody>
          <a:bodyPr lIns="0" tIns="0" rIns="0" bIns="0" rtlCol="0" anchor="t">
            <a:spAutoFit/>
          </a:bodyPr>
          <a:lstStyle/>
          <a:p>
            <a:pPr algn="ctr">
              <a:lnSpc>
                <a:spcPts val="3080"/>
              </a:lnSpc>
              <a:spcBef>
                <a:spcPct val="0"/>
              </a:spcBef>
            </a:pPr>
            <a:r>
              <a:rPr lang="en-US" sz="2200">
                <a:solidFill>
                  <a:srgbClr val="2B2B2B"/>
                </a:solidFill>
                <a:latin typeface="Agrandir"/>
                <a:ea typeface="Agrandir"/>
                <a:cs typeface="Agrandir"/>
                <a:sym typeface="Agrandir"/>
              </a:rPr>
              <a:t>N &amp; S</a:t>
            </a:r>
          </a:p>
        </p:txBody>
      </p:sp>
      <p:sp>
        <p:nvSpPr>
          <p:cNvPr id="21" name="TextBox 21"/>
          <p:cNvSpPr txBox="1"/>
          <p:nvPr/>
        </p:nvSpPr>
        <p:spPr>
          <a:xfrm>
            <a:off x="484092" y="4539058"/>
            <a:ext cx="1820729" cy="820970"/>
          </a:xfrm>
          <a:prstGeom prst="rect">
            <a:avLst/>
          </a:prstGeom>
        </p:spPr>
        <p:txBody>
          <a:bodyPr lIns="0" tIns="0" rIns="0" bIns="0" rtlCol="0" anchor="t">
            <a:spAutoFit/>
          </a:bodyPr>
          <a:lstStyle/>
          <a:p>
            <a:pPr algn="ctr">
              <a:lnSpc>
                <a:spcPts val="3041"/>
              </a:lnSpc>
            </a:pPr>
            <a:r>
              <a:rPr lang="en-US" sz="2172">
                <a:solidFill>
                  <a:srgbClr val="2B2B2B"/>
                </a:solidFill>
                <a:latin typeface="Agrandir"/>
                <a:ea typeface="Agrandir"/>
                <a:cs typeface="Agrandir"/>
                <a:sym typeface="Agrandir"/>
              </a:rPr>
              <a:t>Peripherals</a:t>
            </a:r>
          </a:p>
          <a:p>
            <a:pPr algn="ctr">
              <a:lnSpc>
                <a:spcPts val="3041"/>
              </a:lnSpc>
              <a:spcBef>
                <a:spcPct val="0"/>
              </a:spcBef>
            </a:pPr>
            <a:endParaRPr lang="en-US" sz="2172">
              <a:solidFill>
                <a:srgbClr val="2B2B2B"/>
              </a:solidFill>
              <a:latin typeface="Agrandir"/>
              <a:ea typeface="Agrandir"/>
              <a:cs typeface="Agrandir"/>
              <a:sym typeface="Agrandir"/>
            </a:endParaRPr>
          </a:p>
        </p:txBody>
      </p:sp>
      <p:sp>
        <p:nvSpPr>
          <p:cNvPr id="22" name="TextBox 22"/>
          <p:cNvSpPr txBox="1"/>
          <p:nvPr/>
        </p:nvSpPr>
        <p:spPr>
          <a:xfrm>
            <a:off x="3314169" y="4539058"/>
            <a:ext cx="1643259" cy="820970"/>
          </a:xfrm>
          <a:prstGeom prst="rect">
            <a:avLst/>
          </a:prstGeom>
        </p:spPr>
        <p:txBody>
          <a:bodyPr lIns="0" tIns="0" rIns="0" bIns="0" rtlCol="0" anchor="t">
            <a:spAutoFit/>
          </a:bodyPr>
          <a:lstStyle/>
          <a:p>
            <a:pPr algn="ctr">
              <a:lnSpc>
                <a:spcPts val="3041"/>
              </a:lnSpc>
            </a:pPr>
            <a:r>
              <a:rPr lang="en-US" sz="2172">
                <a:solidFill>
                  <a:srgbClr val="2B2B2B"/>
                </a:solidFill>
                <a:latin typeface="Agrandir"/>
                <a:ea typeface="Agrandir"/>
                <a:cs typeface="Agrandir"/>
                <a:sym typeface="Agrandir"/>
              </a:rPr>
              <a:t>Accessories</a:t>
            </a:r>
          </a:p>
          <a:p>
            <a:pPr algn="ctr">
              <a:lnSpc>
                <a:spcPts val="3041"/>
              </a:lnSpc>
              <a:spcBef>
                <a:spcPct val="0"/>
              </a:spcBef>
            </a:pPr>
            <a:endParaRPr lang="en-US" sz="2172">
              <a:solidFill>
                <a:srgbClr val="2B2B2B"/>
              </a:solidFill>
              <a:latin typeface="Agrandir"/>
              <a:ea typeface="Agrandir"/>
              <a:cs typeface="Agrandir"/>
              <a:sym typeface="Agrandir"/>
            </a:endParaRPr>
          </a:p>
        </p:txBody>
      </p:sp>
      <p:sp>
        <p:nvSpPr>
          <p:cNvPr id="23" name="TextBox 23"/>
          <p:cNvSpPr txBox="1"/>
          <p:nvPr/>
        </p:nvSpPr>
        <p:spPr>
          <a:xfrm>
            <a:off x="6877118" y="4539058"/>
            <a:ext cx="1643259" cy="435278"/>
          </a:xfrm>
          <a:prstGeom prst="rect">
            <a:avLst/>
          </a:prstGeom>
        </p:spPr>
        <p:txBody>
          <a:bodyPr lIns="0" tIns="0" rIns="0" bIns="0" rtlCol="0" anchor="t">
            <a:spAutoFit/>
          </a:bodyPr>
          <a:lstStyle/>
          <a:p>
            <a:pPr algn="ctr">
              <a:lnSpc>
                <a:spcPts val="3041"/>
              </a:lnSpc>
              <a:spcBef>
                <a:spcPct val="0"/>
              </a:spcBef>
            </a:pPr>
            <a:r>
              <a:rPr lang="en-US" sz="2172">
                <a:solidFill>
                  <a:srgbClr val="2B2B2B"/>
                </a:solidFill>
                <a:latin typeface="Agrandir"/>
                <a:ea typeface="Agrandir"/>
                <a:cs typeface="Agrandir"/>
                <a:sym typeface="Agrandir"/>
              </a:rPr>
              <a:t>Notebook</a:t>
            </a:r>
          </a:p>
        </p:txBody>
      </p:sp>
      <p:sp>
        <p:nvSpPr>
          <p:cNvPr id="24" name="TextBox 24"/>
          <p:cNvSpPr txBox="1"/>
          <p:nvPr/>
        </p:nvSpPr>
        <p:spPr>
          <a:xfrm>
            <a:off x="10136998" y="4387919"/>
            <a:ext cx="1796143" cy="972109"/>
          </a:xfrm>
          <a:prstGeom prst="rect">
            <a:avLst/>
          </a:prstGeom>
        </p:spPr>
        <p:txBody>
          <a:bodyPr lIns="0" tIns="0" rIns="0" bIns="0" rtlCol="0" anchor="t">
            <a:spAutoFit/>
          </a:bodyPr>
          <a:lstStyle/>
          <a:p>
            <a:pPr algn="ctr">
              <a:lnSpc>
                <a:spcPts val="3602"/>
              </a:lnSpc>
            </a:pPr>
            <a:r>
              <a:rPr lang="en-US" sz="2573">
                <a:solidFill>
                  <a:srgbClr val="2B2B2B"/>
                </a:solidFill>
                <a:latin typeface="Agrandir"/>
                <a:ea typeface="Agrandir"/>
                <a:cs typeface="Agrandir"/>
                <a:sym typeface="Agrandir"/>
              </a:rPr>
              <a:t>Desktop</a:t>
            </a:r>
          </a:p>
          <a:p>
            <a:pPr algn="ctr">
              <a:lnSpc>
                <a:spcPts val="3602"/>
              </a:lnSpc>
              <a:spcBef>
                <a:spcPct val="0"/>
              </a:spcBef>
            </a:pPr>
            <a:endParaRPr lang="en-US" sz="2573">
              <a:solidFill>
                <a:srgbClr val="2B2B2B"/>
              </a:solidFill>
              <a:latin typeface="Agrandir"/>
              <a:ea typeface="Agrandir"/>
              <a:cs typeface="Agrandir"/>
              <a:sym typeface="Agrandir"/>
            </a:endParaRPr>
          </a:p>
        </p:txBody>
      </p:sp>
      <p:sp>
        <p:nvSpPr>
          <p:cNvPr id="25" name="TextBox 25"/>
          <p:cNvSpPr txBox="1"/>
          <p:nvPr/>
        </p:nvSpPr>
        <p:spPr>
          <a:xfrm>
            <a:off x="12767742" y="4529533"/>
            <a:ext cx="1685364" cy="848846"/>
          </a:xfrm>
          <a:prstGeom prst="rect">
            <a:avLst/>
          </a:prstGeom>
        </p:spPr>
        <p:txBody>
          <a:bodyPr lIns="0" tIns="0" rIns="0" bIns="0" rtlCol="0" anchor="t">
            <a:spAutoFit/>
          </a:bodyPr>
          <a:lstStyle/>
          <a:p>
            <a:pPr algn="ctr">
              <a:lnSpc>
                <a:spcPts val="3119"/>
              </a:lnSpc>
            </a:pPr>
            <a:r>
              <a:rPr lang="en-US" sz="2228">
                <a:solidFill>
                  <a:srgbClr val="2B2B2B"/>
                </a:solidFill>
                <a:latin typeface="Agrandir"/>
                <a:ea typeface="Agrandir"/>
                <a:cs typeface="Agrandir"/>
                <a:sym typeface="Agrandir"/>
              </a:rPr>
              <a:t>Storage</a:t>
            </a:r>
          </a:p>
          <a:p>
            <a:pPr algn="ctr">
              <a:lnSpc>
                <a:spcPts val="3119"/>
              </a:lnSpc>
              <a:spcBef>
                <a:spcPct val="0"/>
              </a:spcBef>
            </a:pPr>
            <a:endParaRPr lang="en-US" sz="2228">
              <a:solidFill>
                <a:srgbClr val="2B2B2B"/>
              </a:solidFill>
              <a:latin typeface="Agrandir"/>
              <a:ea typeface="Agrandir"/>
              <a:cs typeface="Agrandir"/>
              <a:sym typeface="Agrandir"/>
            </a:endParaRPr>
          </a:p>
        </p:txBody>
      </p:sp>
      <p:sp>
        <p:nvSpPr>
          <p:cNvPr id="26" name="TextBox 26"/>
          <p:cNvSpPr txBox="1"/>
          <p:nvPr/>
        </p:nvSpPr>
        <p:spPr>
          <a:xfrm>
            <a:off x="15879171" y="4539058"/>
            <a:ext cx="1643259" cy="820970"/>
          </a:xfrm>
          <a:prstGeom prst="rect">
            <a:avLst/>
          </a:prstGeom>
        </p:spPr>
        <p:txBody>
          <a:bodyPr lIns="0" tIns="0" rIns="0" bIns="0" rtlCol="0" anchor="t">
            <a:spAutoFit/>
          </a:bodyPr>
          <a:lstStyle/>
          <a:p>
            <a:pPr algn="ctr">
              <a:lnSpc>
                <a:spcPts val="3041"/>
              </a:lnSpc>
            </a:pPr>
            <a:r>
              <a:rPr lang="en-US" sz="2172">
                <a:solidFill>
                  <a:srgbClr val="2B2B2B"/>
                </a:solidFill>
                <a:latin typeface="Agrandir"/>
                <a:ea typeface="Agrandir"/>
                <a:cs typeface="Agrandir"/>
                <a:sym typeface="Agrandir"/>
              </a:rPr>
              <a:t>Network</a:t>
            </a:r>
          </a:p>
          <a:p>
            <a:pPr algn="ctr">
              <a:lnSpc>
                <a:spcPts val="3041"/>
              </a:lnSpc>
              <a:spcBef>
                <a:spcPct val="0"/>
              </a:spcBef>
            </a:pPr>
            <a:endParaRPr lang="en-US" sz="2172">
              <a:solidFill>
                <a:srgbClr val="2B2B2B"/>
              </a:solidFill>
              <a:latin typeface="Agrandir"/>
              <a:ea typeface="Agrandir"/>
              <a:cs typeface="Agrandir"/>
              <a:sym typeface="Agrandir"/>
            </a:endParaRPr>
          </a:p>
        </p:txBody>
      </p:sp>
      <p:sp>
        <p:nvSpPr>
          <p:cNvPr id="27" name="TextBox 27"/>
          <p:cNvSpPr txBox="1"/>
          <p:nvPr/>
        </p:nvSpPr>
        <p:spPr>
          <a:xfrm>
            <a:off x="1146832" y="6637017"/>
            <a:ext cx="2285469" cy="2047296"/>
          </a:xfrm>
          <a:prstGeom prst="rect">
            <a:avLst/>
          </a:prstGeom>
        </p:spPr>
        <p:txBody>
          <a:bodyPr lIns="0" tIns="0" rIns="0" bIns="0" rtlCol="0" anchor="t">
            <a:spAutoFit/>
          </a:bodyPr>
          <a:lstStyle/>
          <a:p>
            <a:pPr algn="r">
              <a:lnSpc>
                <a:spcPts val="3181"/>
              </a:lnSpc>
            </a:pPr>
            <a:r>
              <a:rPr lang="en-US" sz="2272">
                <a:solidFill>
                  <a:srgbClr val="2B2B2B"/>
                </a:solidFill>
                <a:latin typeface="Agrandir"/>
                <a:ea typeface="Agrandir"/>
                <a:cs typeface="Agrandir"/>
                <a:sym typeface="Agrandir"/>
              </a:rPr>
              <a:t>Internal HDD</a:t>
            </a:r>
          </a:p>
          <a:p>
            <a:pPr algn="r">
              <a:lnSpc>
                <a:spcPts val="3181"/>
              </a:lnSpc>
            </a:pPr>
            <a:r>
              <a:rPr lang="en-US" sz="2272">
                <a:solidFill>
                  <a:srgbClr val="2B2B2B"/>
                </a:solidFill>
                <a:latin typeface="Agrandir"/>
                <a:ea typeface="Agrandir"/>
                <a:cs typeface="Agrandir"/>
                <a:sym typeface="Agrandir"/>
              </a:rPr>
              <a:t>Graphic Card</a:t>
            </a:r>
          </a:p>
          <a:p>
            <a:pPr algn="r">
              <a:lnSpc>
                <a:spcPts val="3181"/>
              </a:lnSpc>
            </a:pPr>
            <a:r>
              <a:rPr lang="en-US" sz="2272">
                <a:solidFill>
                  <a:srgbClr val="2B2B2B"/>
                </a:solidFill>
                <a:latin typeface="Agrandir"/>
                <a:ea typeface="Agrandir"/>
                <a:cs typeface="Agrandir"/>
                <a:sym typeface="Agrandir"/>
              </a:rPr>
              <a:t>Processors</a:t>
            </a:r>
          </a:p>
          <a:p>
            <a:pPr algn="r">
              <a:lnSpc>
                <a:spcPts val="3181"/>
              </a:lnSpc>
            </a:pPr>
            <a:r>
              <a:rPr lang="en-US" sz="2272">
                <a:solidFill>
                  <a:srgbClr val="2B2B2B"/>
                </a:solidFill>
                <a:latin typeface="Agrandir"/>
                <a:ea typeface="Agrandir"/>
                <a:cs typeface="Agrandir"/>
                <a:sym typeface="Agrandir"/>
              </a:rPr>
              <a:t>MotherBoard</a:t>
            </a:r>
          </a:p>
          <a:p>
            <a:pPr algn="r">
              <a:lnSpc>
                <a:spcPts val="3181"/>
              </a:lnSpc>
            </a:pPr>
            <a:endParaRPr lang="en-US" sz="2272">
              <a:solidFill>
                <a:srgbClr val="2B2B2B"/>
              </a:solidFill>
              <a:latin typeface="Agrandir"/>
              <a:ea typeface="Agrandir"/>
              <a:cs typeface="Agrandir"/>
              <a:sym typeface="Agrandir"/>
            </a:endParaRPr>
          </a:p>
        </p:txBody>
      </p:sp>
      <p:sp>
        <p:nvSpPr>
          <p:cNvPr id="28" name="TextBox 28"/>
          <p:cNvSpPr txBox="1"/>
          <p:nvPr/>
        </p:nvSpPr>
        <p:spPr>
          <a:xfrm>
            <a:off x="3161997" y="6747729"/>
            <a:ext cx="2285469" cy="1247196"/>
          </a:xfrm>
          <a:prstGeom prst="rect">
            <a:avLst/>
          </a:prstGeom>
        </p:spPr>
        <p:txBody>
          <a:bodyPr lIns="0" tIns="0" rIns="0" bIns="0" rtlCol="0" anchor="t">
            <a:spAutoFit/>
          </a:bodyPr>
          <a:lstStyle/>
          <a:p>
            <a:pPr algn="r">
              <a:lnSpc>
                <a:spcPts val="3181"/>
              </a:lnSpc>
            </a:pPr>
            <a:r>
              <a:rPr lang="en-US" sz="2272">
                <a:solidFill>
                  <a:srgbClr val="2B2B2B"/>
                </a:solidFill>
                <a:latin typeface="Agrandir"/>
                <a:ea typeface="Agrandir"/>
                <a:cs typeface="Agrandir"/>
                <a:sym typeface="Agrandir"/>
              </a:rPr>
              <a:t>Mouse</a:t>
            </a:r>
          </a:p>
          <a:p>
            <a:pPr algn="r">
              <a:lnSpc>
                <a:spcPts val="3181"/>
              </a:lnSpc>
            </a:pPr>
            <a:r>
              <a:rPr lang="en-US" sz="2272">
                <a:solidFill>
                  <a:srgbClr val="2B2B2B"/>
                </a:solidFill>
                <a:latin typeface="Agrandir"/>
                <a:ea typeface="Agrandir"/>
                <a:cs typeface="Agrandir"/>
                <a:sym typeface="Agrandir"/>
              </a:rPr>
              <a:t>Keyboard</a:t>
            </a:r>
          </a:p>
          <a:p>
            <a:pPr algn="r">
              <a:lnSpc>
                <a:spcPts val="3181"/>
              </a:lnSpc>
            </a:pPr>
            <a:r>
              <a:rPr lang="en-US" sz="2272">
                <a:solidFill>
                  <a:srgbClr val="2B2B2B"/>
                </a:solidFill>
                <a:latin typeface="Agrandir"/>
                <a:ea typeface="Agrandir"/>
                <a:cs typeface="Agrandir"/>
                <a:sym typeface="Agrandir"/>
              </a:rPr>
              <a:t>Batteries</a:t>
            </a:r>
          </a:p>
        </p:txBody>
      </p:sp>
      <p:sp>
        <p:nvSpPr>
          <p:cNvPr id="29" name="TextBox 29"/>
          <p:cNvSpPr txBox="1"/>
          <p:nvPr/>
        </p:nvSpPr>
        <p:spPr>
          <a:xfrm>
            <a:off x="7163801" y="7147779"/>
            <a:ext cx="2285469" cy="847146"/>
          </a:xfrm>
          <a:prstGeom prst="rect">
            <a:avLst/>
          </a:prstGeom>
        </p:spPr>
        <p:txBody>
          <a:bodyPr lIns="0" tIns="0" rIns="0" bIns="0" rtlCol="0" anchor="t">
            <a:spAutoFit/>
          </a:bodyPr>
          <a:lstStyle/>
          <a:p>
            <a:pPr algn="r">
              <a:lnSpc>
                <a:spcPts val="3181"/>
              </a:lnSpc>
            </a:pPr>
            <a:r>
              <a:rPr lang="en-US" sz="2272">
                <a:solidFill>
                  <a:srgbClr val="2B2B2B"/>
                </a:solidFill>
                <a:latin typeface="Agrandir"/>
                <a:ea typeface="Agrandir"/>
                <a:cs typeface="Agrandir"/>
                <a:sym typeface="Agrandir"/>
              </a:rPr>
              <a:t>personal Laptop</a:t>
            </a:r>
          </a:p>
          <a:p>
            <a:pPr algn="r">
              <a:lnSpc>
                <a:spcPts val="3181"/>
              </a:lnSpc>
            </a:pPr>
            <a:r>
              <a:rPr lang="en-US" sz="2272">
                <a:solidFill>
                  <a:srgbClr val="2B2B2B"/>
                </a:solidFill>
                <a:latin typeface="Agrandir"/>
                <a:ea typeface="Agrandir"/>
                <a:cs typeface="Agrandir"/>
                <a:sym typeface="Agrandir"/>
              </a:rPr>
              <a:t>Gaming Laptop</a:t>
            </a:r>
          </a:p>
        </p:txBody>
      </p:sp>
      <p:sp>
        <p:nvSpPr>
          <p:cNvPr id="30" name="TextBox 30"/>
          <p:cNvSpPr txBox="1"/>
          <p:nvPr/>
        </p:nvSpPr>
        <p:spPr>
          <a:xfrm>
            <a:off x="9771286" y="7147779"/>
            <a:ext cx="2406519" cy="847146"/>
          </a:xfrm>
          <a:prstGeom prst="rect">
            <a:avLst/>
          </a:prstGeom>
        </p:spPr>
        <p:txBody>
          <a:bodyPr lIns="0" tIns="0" rIns="0" bIns="0" rtlCol="0" anchor="t">
            <a:spAutoFit/>
          </a:bodyPr>
          <a:lstStyle/>
          <a:p>
            <a:pPr algn="r">
              <a:lnSpc>
                <a:spcPts val="3181"/>
              </a:lnSpc>
            </a:pPr>
            <a:r>
              <a:rPr lang="en-US" sz="2272">
                <a:solidFill>
                  <a:srgbClr val="2B2B2B"/>
                </a:solidFill>
                <a:latin typeface="Agrandir"/>
                <a:ea typeface="Agrandir"/>
                <a:cs typeface="Agrandir"/>
                <a:sym typeface="Agrandir"/>
              </a:rPr>
              <a:t>Personal Desktop</a:t>
            </a:r>
          </a:p>
          <a:p>
            <a:pPr algn="r">
              <a:lnSpc>
                <a:spcPts val="3181"/>
              </a:lnSpc>
            </a:pPr>
            <a:r>
              <a:rPr lang="en-US" sz="2272">
                <a:solidFill>
                  <a:srgbClr val="2B2B2B"/>
                </a:solidFill>
                <a:latin typeface="Agrandir"/>
                <a:ea typeface="Agrandir"/>
                <a:cs typeface="Agrandir"/>
                <a:sym typeface="Agrandir"/>
              </a:rPr>
              <a:t>Business  Laptop</a:t>
            </a:r>
          </a:p>
        </p:txBody>
      </p:sp>
      <p:sp>
        <p:nvSpPr>
          <p:cNvPr id="31" name="TextBox 31"/>
          <p:cNvSpPr txBox="1"/>
          <p:nvPr/>
        </p:nvSpPr>
        <p:spPr>
          <a:xfrm>
            <a:off x="13539292" y="7269853"/>
            <a:ext cx="2285469" cy="1247196"/>
          </a:xfrm>
          <a:prstGeom prst="rect">
            <a:avLst/>
          </a:prstGeom>
        </p:spPr>
        <p:txBody>
          <a:bodyPr lIns="0" tIns="0" rIns="0" bIns="0" rtlCol="0" anchor="t">
            <a:spAutoFit/>
          </a:bodyPr>
          <a:lstStyle/>
          <a:p>
            <a:pPr algn="r">
              <a:lnSpc>
                <a:spcPts val="3181"/>
              </a:lnSpc>
            </a:pPr>
            <a:r>
              <a:rPr lang="en-US" sz="2272">
                <a:solidFill>
                  <a:srgbClr val="2B2B2B"/>
                </a:solidFill>
                <a:latin typeface="Agrandir"/>
                <a:ea typeface="Agrandir"/>
                <a:cs typeface="Agrandir"/>
                <a:sym typeface="Agrandir"/>
              </a:rPr>
              <a:t>External  Solid State Drives</a:t>
            </a:r>
          </a:p>
          <a:p>
            <a:pPr algn="r">
              <a:lnSpc>
                <a:spcPts val="3181"/>
              </a:lnSpc>
            </a:pPr>
            <a:r>
              <a:rPr lang="en-US" sz="2272">
                <a:solidFill>
                  <a:srgbClr val="2B2B2B"/>
                </a:solidFill>
                <a:latin typeface="Agrandir"/>
                <a:ea typeface="Agrandir"/>
                <a:cs typeface="Agrandir"/>
                <a:sym typeface="Agrandir"/>
              </a:rPr>
              <a:t>USB Flash Drivez</a:t>
            </a:r>
          </a:p>
        </p:txBody>
      </p:sp>
      <p:sp>
        <p:nvSpPr>
          <p:cNvPr id="32" name="TextBox 32"/>
          <p:cNvSpPr txBox="1"/>
          <p:nvPr/>
        </p:nvSpPr>
        <p:spPr>
          <a:xfrm>
            <a:off x="15781040" y="7718990"/>
            <a:ext cx="2285469" cy="447096"/>
          </a:xfrm>
          <a:prstGeom prst="rect">
            <a:avLst/>
          </a:prstGeom>
        </p:spPr>
        <p:txBody>
          <a:bodyPr lIns="0" tIns="0" rIns="0" bIns="0" rtlCol="0" anchor="t">
            <a:spAutoFit/>
          </a:bodyPr>
          <a:lstStyle/>
          <a:p>
            <a:pPr algn="r">
              <a:lnSpc>
                <a:spcPts val="3181"/>
              </a:lnSpc>
            </a:pPr>
            <a:r>
              <a:rPr lang="en-US" sz="2272">
                <a:solidFill>
                  <a:srgbClr val="2B2B2B"/>
                </a:solidFill>
                <a:latin typeface="Agrandir"/>
                <a:ea typeface="Agrandir"/>
                <a:cs typeface="Agrandir"/>
                <a:sym typeface="Agrandir"/>
              </a:rPr>
              <a:t>Wi fi extender</a:t>
            </a:r>
          </a:p>
        </p:txBody>
      </p:sp>
      <p:grpSp>
        <p:nvGrpSpPr>
          <p:cNvPr id="33" name="Group 33"/>
          <p:cNvGrpSpPr/>
          <p:nvPr/>
        </p:nvGrpSpPr>
        <p:grpSpPr>
          <a:xfrm>
            <a:off x="2690812" y="3259455"/>
            <a:ext cx="1440180" cy="743902"/>
            <a:chOff x="0" y="0"/>
            <a:chExt cx="1920240" cy="991870"/>
          </a:xfrm>
        </p:grpSpPr>
        <p:sp>
          <p:nvSpPr>
            <p:cNvPr id="34" name="Freeform 34"/>
            <p:cNvSpPr/>
            <p:nvPr/>
          </p:nvSpPr>
          <p:spPr>
            <a:xfrm>
              <a:off x="48260" y="50800"/>
              <a:ext cx="1822450" cy="892810"/>
            </a:xfrm>
            <a:custGeom>
              <a:avLst/>
              <a:gdLst/>
              <a:ahLst/>
              <a:cxnLst/>
              <a:rect l="l" t="t" r="r" b="b"/>
              <a:pathLst>
                <a:path w="1822450" h="892810">
                  <a:moveTo>
                    <a:pt x="26670" y="0"/>
                  </a:moveTo>
                  <a:cubicBezTo>
                    <a:pt x="250190" y="8890"/>
                    <a:pt x="292100" y="31750"/>
                    <a:pt x="335280" y="53340"/>
                  </a:cubicBezTo>
                  <a:cubicBezTo>
                    <a:pt x="378460" y="76200"/>
                    <a:pt x="430530" y="120650"/>
                    <a:pt x="462280" y="133350"/>
                  </a:cubicBezTo>
                  <a:cubicBezTo>
                    <a:pt x="480060" y="140970"/>
                    <a:pt x="492760" y="135890"/>
                    <a:pt x="506730" y="142240"/>
                  </a:cubicBezTo>
                  <a:cubicBezTo>
                    <a:pt x="524510" y="151130"/>
                    <a:pt x="534670" y="175260"/>
                    <a:pt x="554990" y="187960"/>
                  </a:cubicBezTo>
                  <a:cubicBezTo>
                    <a:pt x="582930" y="204470"/>
                    <a:pt x="632460" y="210820"/>
                    <a:pt x="661670" y="227330"/>
                  </a:cubicBezTo>
                  <a:cubicBezTo>
                    <a:pt x="688340" y="242570"/>
                    <a:pt x="701040" y="267970"/>
                    <a:pt x="727710" y="283210"/>
                  </a:cubicBezTo>
                  <a:cubicBezTo>
                    <a:pt x="760730" y="300990"/>
                    <a:pt x="822960" y="309880"/>
                    <a:pt x="847090" y="325120"/>
                  </a:cubicBezTo>
                  <a:cubicBezTo>
                    <a:pt x="859790" y="334010"/>
                    <a:pt x="862330" y="347980"/>
                    <a:pt x="872490" y="353060"/>
                  </a:cubicBezTo>
                  <a:cubicBezTo>
                    <a:pt x="882650" y="358140"/>
                    <a:pt x="892810" y="351790"/>
                    <a:pt x="910590" y="358140"/>
                  </a:cubicBezTo>
                  <a:cubicBezTo>
                    <a:pt x="953770" y="370840"/>
                    <a:pt x="1055370" y="438150"/>
                    <a:pt x="1127760" y="468630"/>
                  </a:cubicBezTo>
                  <a:cubicBezTo>
                    <a:pt x="1193800" y="496570"/>
                    <a:pt x="1271270" y="508000"/>
                    <a:pt x="1324610" y="537210"/>
                  </a:cubicBezTo>
                  <a:cubicBezTo>
                    <a:pt x="1367790" y="558800"/>
                    <a:pt x="1389380" y="591820"/>
                    <a:pt x="1430020" y="614680"/>
                  </a:cubicBezTo>
                  <a:cubicBezTo>
                    <a:pt x="1479550" y="643890"/>
                    <a:pt x="1555750" y="656590"/>
                    <a:pt x="1602740" y="689610"/>
                  </a:cubicBezTo>
                  <a:cubicBezTo>
                    <a:pt x="1644650" y="718820"/>
                    <a:pt x="1664970" y="769620"/>
                    <a:pt x="1701800" y="795020"/>
                  </a:cubicBezTo>
                  <a:cubicBezTo>
                    <a:pt x="1734820" y="817880"/>
                    <a:pt x="1791970" y="825500"/>
                    <a:pt x="1808480" y="843280"/>
                  </a:cubicBezTo>
                  <a:cubicBezTo>
                    <a:pt x="1817370" y="852170"/>
                    <a:pt x="1822450" y="862330"/>
                    <a:pt x="1821180" y="869950"/>
                  </a:cubicBezTo>
                  <a:cubicBezTo>
                    <a:pt x="1818640" y="877570"/>
                    <a:pt x="1804670" y="889000"/>
                    <a:pt x="1797050" y="890270"/>
                  </a:cubicBezTo>
                  <a:cubicBezTo>
                    <a:pt x="1789430" y="891540"/>
                    <a:pt x="1779270" y="885190"/>
                    <a:pt x="1775460" y="880110"/>
                  </a:cubicBezTo>
                  <a:cubicBezTo>
                    <a:pt x="1771650" y="873760"/>
                    <a:pt x="1769110" y="863600"/>
                    <a:pt x="1771650" y="855980"/>
                  </a:cubicBezTo>
                  <a:cubicBezTo>
                    <a:pt x="1774190" y="849630"/>
                    <a:pt x="1781810" y="842010"/>
                    <a:pt x="1789430" y="840740"/>
                  </a:cubicBezTo>
                  <a:cubicBezTo>
                    <a:pt x="1795780" y="838200"/>
                    <a:pt x="1807210" y="840740"/>
                    <a:pt x="1812290" y="845820"/>
                  </a:cubicBezTo>
                  <a:cubicBezTo>
                    <a:pt x="1817370" y="850900"/>
                    <a:pt x="1821180" y="868680"/>
                    <a:pt x="1818640" y="876300"/>
                  </a:cubicBezTo>
                  <a:cubicBezTo>
                    <a:pt x="1816100" y="882650"/>
                    <a:pt x="1805940" y="889000"/>
                    <a:pt x="1799590" y="890270"/>
                  </a:cubicBezTo>
                  <a:cubicBezTo>
                    <a:pt x="1791970" y="891540"/>
                    <a:pt x="1781810" y="887730"/>
                    <a:pt x="1776730" y="882650"/>
                  </a:cubicBezTo>
                  <a:cubicBezTo>
                    <a:pt x="1771650" y="876300"/>
                    <a:pt x="1769110" y="866140"/>
                    <a:pt x="1770380" y="858520"/>
                  </a:cubicBezTo>
                  <a:cubicBezTo>
                    <a:pt x="1772920" y="852170"/>
                    <a:pt x="1780540" y="843280"/>
                    <a:pt x="1786890" y="840740"/>
                  </a:cubicBezTo>
                  <a:cubicBezTo>
                    <a:pt x="1793240" y="838200"/>
                    <a:pt x="1803400" y="839470"/>
                    <a:pt x="1808480" y="843280"/>
                  </a:cubicBezTo>
                  <a:cubicBezTo>
                    <a:pt x="1814830" y="848360"/>
                    <a:pt x="1821180" y="862330"/>
                    <a:pt x="1821180" y="869950"/>
                  </a:cubicBezTo>
                  <a:cubicBezTo>
                    <a:pt x="1819910" y="876300"/>
                    <a:pt x="1813560" y="885190"/>
                    <a:pt x="1805940" y="887730"/>
                  </a:cubicBezTo>
                  <a:cubicBezTo>
                    <a:pt x="1790700" y="892810"/>
                    <a:pt x="1752600" y="878840"/>
                    <a:pt x="1728470" y="868680"/>
                  </a:cubicBezTo>
                  <a:cubicBezTo>
                    <a:pt x="1706880" y="859790"/>
                    <a:pt x="1687830" y="849630"/>
                    <a:pt x="1667510" y="831850"/>
                  </a:cubicBezTo>
                  <a:cubicBezTo>
                    <a:pt x="1639570" y="807720"/>
                    <a:pt x="1612900" y="751840"/>
                    <a:pt x="1583690" y="732790"/>
                  </a:cubicBezTo>
                  <a:cubicBezTo>
                    <a:pt x="1563370" y="720090"/>
                    <a:pt x="1536700" y="725170"/>
                    <a:pt x="1517650" y="716280"/>
                  </a:cubicBezTo>
                  <a:cubicBezTo>
                    <a:pt x="1498600" y="706120"/>
                    <a:pt x="1487170" y="685800"/>
                    <a:pt x="1468120" y="675640"/>
                  </a:cubicBezTo>
                  <a:cubicBezTo>
                    <a:pt x="1447800" y="664210"/>
                    <a:pt x="1419860" y="665480"/>
                    <a:pt x="1397000" y="652780"/>
                  </a:cubicBezTo>
                  <a:cubicBezTo>
                    <a:pt x="1369060" y="638810"/>
                    <a:pt x="1344930" y="600710"/>
                    <a:pt x="1315720" y="586740"/>
                  </a:cubicBezTo>
                  <a:cubicBezTo>
                    <a:pt x="1290320" y="574040"/>
                    <a:pt x="1271270" y="580390"/>
                    <a:pt x="1234440" y="568960"/>
                  </a:cubicBezTo>
                  <a:cubicBezTo>
                    <a:pt x="1155700" y="542290"/>
                    <a:pt x="929640" y="438150"/>
                    <a:pt x="869950" y="402590"/>
                  </a:cubicBezTo>
                  <a:cubicBezTo>
                    <a:pt x="848360" y="389890"/>
                    <a:pt x="847090" y="381000"/>
                    <a:pt x="829310" y="370840"/>
                  </a:cubicBezTo>
                  <a:cubicBezTo>
                    <a:pt x="798830" y="354330"/>
                    <a:pt x="734060" y="345440"/>
                    <a:pt x="701040" y="325120"/>
                  </a:cubicBezTo>
                  <a:cubicBezTo>
                    <a:pt x="674370" y="311150"/>
                    <a:pt x="665480" y="288290"/>
                    <a:pt x="640080" y="273050"/>
                  </a:cubicBezTo>
                  <a:cubicBezTo>
                    <a:pt x="608330" y="252730"/>
                    <a:pt x="544830" y="242570"/>
                    <a:pt x="519430" y="223520"/>
                  </a:cubicBezTo>
                  <a:cubicBezTo>
                    <a:pt x="505460" y="213360"/>
                    <a:pt x="504190" y="198120"/>
                    <a:pt x="491490" y="190500"/>
                  </a:cubicBezTo>
                  <a:cubicBezTo>
                    <a:pt x="476250" y="180340"/>
                    <a:pt x="455930" y="184150"/>
                    <a:pt x="434340" y="175260"/>
                  </a:cubicBezTo>
                  <a:cubicBezTo>
                    <a:pt x="401320" y="161290"/>
                    <a:pt x="360680" y="123190"/>
                    <a:pt x="321310" y="101600"/>
                  </a:cubicBezTo>
                  <a:cubicBezTo>
                    <a:pt x="281940" y="81280"/>
                    <a:pt x="245110" y="59690"/>
                    <a:pt x="199390" y="50800"/>
                  </a:cubicBezTo>
                  <a:cubicBezTo>
                    <a:pt x="146050" y="39370"/>
                    <a:pt x="39370" y="64770"/>
                    <a:pt x="15240" y="48260"/>
                  </a:cubicBezTo>
                  <a:cubicBezTo>
                    <a:pt x="3810" y="40640"/>
                    <a:pt x="0" y="24130"/>
                    <a:pt x="2540" y="16510"/>
                  </a:cubicBezTo>
                  <a:cubicBezTo>
                    <a:pt x="5080" y="8890"/>
                    <a:pt x="26670" y="0"/>
                    <a:pt x="26670" y="0"/>
                  </a:cubicBezTo>
                </a:path>
              </a:pathLst>
            </a:custGeom>
            <a:solidFill>
              <a:srgbClr val="0571D3"/>
            </a:solidFill>
            <a:ln cap="sq">
              <a:noFill/>
              <a:prstDash val="solid"/>
              <a:miter/>
            </a:ln>
          </p:spPr>
        </p:sp>
      </p:grpSp>
      <p:grpSp>
        <p:nvGrpSpPr>
          <p:cNvPr id="35" name="Group 35"/>
          <p:cNvGrpSpPr/>
          <p:nvPr/>
        </p:nvGrpSpPr>
        <p:grpSpPr>
          <a:xfrm>
            <a:off x="1769745" y="3285172"/>
            <a:ext cx="963930" cy="1042988"/>
            <a:chOff x="0" y="0"/>
            <a:chExt cx="1285240" cy="1390650"/>
          </a:xfrm>
        </p:grpSpPr>
        <p:sp>
          <p:nvSpPr>
            <p:cNvPr id="36" name="Freeform 36"/>
            <p:cNvSpPr/>
            <p:nvPr/>
          </p:nvSpPr>
          <p:spPr>
            <a:xfrm>
              <a:off x="46990" y="45720"/>
              <a:ext cx="1186180" cy="1299210"/>
            </a:xfrm>
            <a:custGeom>
              <a:avLst/>
              <a:gdLst/>
              <a:ahLst/>
              <a:cxnLst/>
              <a:rect l="l" t="t" r="r" b="b"/>
              <a:pathLst>
                <a:path w="1186180" h="1299210">
                  <a:moveTo>
                    <a:pt x="1186180" y="41910"/>
                  </a:moveTo>
                  <a:cubicBezTo>
                    <a:pt x="897890" y="406400"/>
                    <a:pt x="877570" y="401320"/>
                    <a:pt x="861060" y="416560"/>
                  </a:cubicBezTo>
                  <a:cubicBezTo>
                    <a:pt x="842010" y="435610"/>
                    <a:pt x="842010" y="462280"/>
                    <a:pt x="816610" y="494030"/>
                  </a:cubicBezTo>
                  <a:cubicBezTo>
                    <a:pt x="763270" y="561340"/>
                    <a:pt x="580390" y="698500"/>
                    <a:pt x="518160" y="773430"/>
                  </a:cubicBezTo>
                  <a:cubicBezTo>
                    <a:pt x="482600" y="815340"/>
                    <a:pt x="472440" y="855980"/>
                    <a:pt x="448310" y="882650"/>
                  </a:cubicBezTo>
                  <a:cubicBezTo>
                    <a:pt x="430530" y="902970"/>
                    <a:pt x="408940" y="909320"/>
                    <a:pt x="393700" y="927100"/>
                  </a:cubicBezTo>
                  <a:cubicBezTo>
                    <a:pt x="379730" y="942340"/>
                    <a:pt x="378460" y="961390"/>
                    <a:pt x="361950" y="980440"/>
                  </a:cubicBezTo>
                  <a:cubicBezTo>
                    <a:pt x="336550" y="1010920"/>
                    <a:pt x="262890" y="1047750"/>
                    <a:pt x="243840" y="1078230"/>
                  </a:cubicBezTo>
                  <a:cubicBezTo>
                    <a:pt x="232410" y="1094740"/>
                    <a:pt x="241300" y="1112520"/>
                    <a:pt x="231140" y="1123950"/>
                  </a:cubicBezTo>
                  <a:cubicBezTo>
                    <a:pt x="220980" y="1137920"/>
                    <a:pt x="195580" y="1136650"/>
                    <a:pt x="176530" y="1151890"/>
                  </a:cubicBezTo>
                  <a:cubicBezTo>
                    <a:pt x="147320" y="1177290"/>
                    <a:pt x="116840" y="1254760"/>
                    <a:pt x="86360" y="1276350"/>
                  </a:cubicBezTo>
                  <a:cubicBezTo>
                    <a:pt x="67310" y="1289050"/>
                    <a:pt x="43180" y="1299210"/>
                    <a:pt x="29210" y="1292860"/>
                  </a:cubicBezTo>
                  <a:cubicBezTo>
                    <a:pt x="16510" y="1287780"/>
                    <a:pt x="8890" y="1261110"/>
                    <a:pt x="5080" y="1245870"/>
                  </a:cubicBezTo>
                  <a:cubicBezTo>
                    <a:pt x="1270" y="1234440"/>
                    <a:pt x="0" y="1226820"/>
                    <a:pt x="3810" y="1214120"/>
                  </a:cubicBezTo>
                  <a:cubicBezTo>
                    <a:pt x="7620" y="1195070"/>
                    <a:pt x="25400" y="1155700"/>
                    <a:pt x="40640" y="1146810"/>
                  </a:cubicBezTo>
                  <a:cubicBezTo>
                    <a:pt x="49530" y="1140460"/>
                    <a:pt x="63500" y="1139190"/>
                    <a:pt x="71120" y="1144270"/>
                  </a:cubicBezTo>
                  <a:cubicBezTo>
                    <a:pt x="77470" y="1148080"/>
                    <a:pt x="83820" y="1165860"/>
                    <a:pt x="81280" y="1173480"/>
                  </a:cubicBezTo>
                  <a:cubicBezTo>
                    <a:pt x="77470" y="1181100"/>
                    <a:pt x="55880" y="1191260"/>
                    <a:pt x="48260" y="1188720"/>
                  </a:cubicBezTo>
                  <a:cubicBezTo>
                    <a:pt x="40640" y="1187450"/>
                    <a:pt x="34290" y="1178560"/>
                    <a:pt x="31750" y="1170940"/>
                  </a:cubicBezTo>
                  <a:cubicBezTo>
                    <a:pt x="30480" y="1164590"/>
                    <a:pt x="33020" y="1153160"/>
                    <a:pt x="38100" y="1148080"/>
                  </a:cubicBezTo>
                  <a:cubicBezTo>
                    <a:pt x="44450" y="1143000"/>
                    <a:pt x="60960" y="1139190"/>
                    <a:pt x="68580" y="1143000"/>
                  </a:cubicBezTo>
                  <a:cubicBezTo>
                    <a:pt x="74930" y="1145540"/>
                    <a:pt x="81280" y="1153160"/>
                    <a:pt x="82550" y="1162050"/>
                  </a:cubicBezTo>
                  <a:cubicBezTo>
                    <a:pt x="83820" y="1181100"/>
                    <a:pt x="44450" y="1250950"/>
                    <a:pt x="44450" y="1250950"/>
                  </a:cubicBezTo>
                  <a:cubicBezTo>
                    <a:pt x="44450" y="1250950"/>
                    <a:pt x="50800" y="1230630"/>
                    <a:pt x="59690" y="1216660"/>
                  </a:cubicBezTo>
                  <a:cubicBezTo>
                    <a:pt x="76200" y="1189990"/>
                    <a:pt x="128270" y="1125220"/>
                    <a:pt x="154940" y="1111250"/>
                  </a:cubicBezTo>
                  <a:cubicBezTo>
                    <a:pt x="167640" y="1103630"/>
                    <a:pt x="180340" y="1112520"/>
                    <a:pt x="189230" y="1104900"/>
                  </a:cubicBezTo>
                  <a:cubicBezTo>
                    <a:pt x="200660" y="1093470"/>
                    <a:pt x="196850" y="1056640"/>
                    <a:pt x="209550" y="1040130"/>
                  </a:cubicBezTo>
                  <a:cubicBezTo>
                    <a:pt x="220980" y="1026160"/>
                    <a:pt x="245110" y="1023620"/>
                    <a:pt x="255270" y="1012190"/>
                  </a:cubicBezTo>
                  <a:cubicBezTo>
                    <a:pt x="264160" y="1003300"/>
                    <a:pt x="262890" y="989330"/>
                    <a:pt x="271780" y="980440"/>
                  </a:cubicBezTo>
                  <a:cubicBezTo>
                    <a:pt x="283210" y="967740"/>
                    <a:pt x="309880" y="962660"/>
                    <a:pt x="323850" y="947420"/>
                  </a:cubicBezTo>
                  <a:cubicBezTo>
                    <a:pt x="339090" y="932180"/>
                    <a:pt x="345440" y="905510"/>
                    <a:pt x="359410" y="890270"/>
                  </a:cubicBezTo>
                  <a:cubicBezTo>
                    <a:pt x="372110" y="876300"/>
                    <a:pt x="388620" y="875030"/>
                    <a:pt x="405130" y="859790"/>
                  </a:cubicBezTo>
                  <a:cubicBezTo>
                    <a:pt x="430530" y="833120"/>
                    <a:pt x="445770" y="782320"/>
                    <a:pt x="483870" y="735330"/>
                  </a:cubicBezTo>
                  <a:cubicBezTo>
                    <a:pt x="548640" y="659130"/>
                    <a:pt x="718820" y="532130"/>
                    <a:pt x="775970" y="463550"/>
                  </a:cubicBezTo>
                  <a:cubicBezTo>
                    <a:pt x="806450" y="427990"/>
                    <a:pt x="812800" y="393700"/>
                    <a:pt x="834390" y="375920"/>
                  </a:cubicBezTo>
                  <a:cubicBezTo>
                    <a:pt x="849630" y="361950"/>
                    <a:pt x="864870" y="369570"/>
                    <a:pt x="885190" y="353060"/>
                  </a:cubicBezTo>
                  <a:cubicBezTo>
                    <a:pt x="942340" y="307340"/>
                    <a:pt x="1096010" y="40640"/>
                    <a:pt x="1146810" y="10160"/>
                  </a:cubicBezTo>
                  <a:cubicBezTo>
                    <a:pt x="1160780" y="1270"/>
                    <a:pt x="1173480" y="0"/>
                    <a:pt x="1179830" y="5080"/>
                  </a:cubicBezTo>
                  <a:cubicBezTo>
                    <a:pt x="1186180" y="10160"/>
                    <a:pt x="1186180" y="41910"/>
                    <a:pt x="1186180" y="41910"/>
                  </a:cubicBezTo>
                </a:path>
              </a:pathLst>
            </a:custGeom>
            <a:solidFill>
              <a:srgbClr val="0571D3"/>
            </a:solidFill>
            <a:ln cap="sq">
              <a:noFill/>
              <a:prstDash val="solid"/>
              <a:miter/>
            </a:ln>
          </p:spPr>
        </p:sp>
      </p:grpSp>
      <p:grpSp>
        <p:nvGrpSpPr>
          <p:cNvPr id="37" name="Group 37"/>
          <p:cNvGrpSpPr/>
          <p:nvPr/>
        </p:nvGrpSpPr>
        <p:grpSpPr>
          <a:xfrm>
            <a:off x="9638348" y="3236595"/>
            <a:ext cx="1351598" cy="677228"/>
            <a:chOff x="0" y="0"/>
            <a:chExt cx="1802130" cy="902970"/>
          </a:xfrm>
        </p:grpSpPr>
        <p:sp>
          <p:nvSpPr>
            <p:cNvPr id="38" name="Freeform 38"/>
            <p:cNvSpPr/>
            <p:nvPr/>
          </p:nvSpPr>
          <p:spPr>
            <a:xfrm>
              <a:off x="49530" y="50800"/>
              <a:ext cx="1701800" cy="805180"/>
            </a:xfrm>
            <a:custGeom>
              <a:avLst/>
              <a:gdLst/>
              <a:ahLst/>
              <a:cxnLst/>
              <a:rect l="l" t="t" r="r" b="b"/>
              <a:pathLst>
                <a:path w="1701800" h="805180">
                  <a:moveTo>
                    <a:pt x="26670" y="0"/>
                  </a:moveTo>
                  <a:cubicBezTo>
                    <a:pt x="160020" y="3810"/>
                    <a:pt x="172720" y="6350"/>
                    <a:pt x="200660" y="19050"/>
                  </a:cubicBezTo>
                  <a:cubicBezTo>
                    <a:pt x="251460" y="41910"/>
                    <a:pt x="351790" y="124460"/>
                    <a:pt x="408940" y="149860"/>
                  </a:cubicBezTo>
                  <a:cubicBezTo>
                    <a:pt x="444500" y="166370"/>
                    <a:pt x="474980" y="161290"/>
                    <a:pt x="501650" y="175260"/>
                  </a:cubicBezTo>
                  <a:cubicBezTo>
                    <a:pt x="525780" y="187960"/>
                    <a:pt x="542290" y="217170"/>
                    <a:pt x="562610" y="227330"/>
                  </a:cubicBezTo>
                  <a:cubicBezTo>
                    <a:pt x="577850" y="234950"/>
                    <a:pt x="591820" y="229870"/>
                    <a:pt x="608330" y="237490"/>
                  </a:cubicBezTo>
                  <a:cubicBezTo>
                    <a:pt x="637540" y="250190"/>
                    <a:pt x="676910" y="300990"/>
                    <a:pt x="709930" y="316230"/>
                  </a:cubicBezTo>
                  <a:cubicBezTo>
                    <a:pt x="734060" y="326390"/>
                    <a:pt x="751840" y="316230"/>
                    <a:pt x="782320" y="326390"/>
                  </a:cubicBezTo>
                  <a:cubicBezTo>
                    <a:pt x="843280" y="347980"/>
                    <a:pt x="984250" y="449580"/>
                    <a:pt x="1037590" y="468630"/>
                  </a:cubicBezTo>
                  <a:cubicBezTo>
                    <a:pt x="1059180" y="476250"/>
                    <a:pt x="1069340" y="469900"/>
                    <a:pt x="1087120" y="477520"/>
                  </a:cubicBezTo>
                  <a:cubicBezTo>
                    <a:pt x="1116330" y="490220"/>
                    <a:pt x="1149350" y="532130"/>
                    <a:pt x="1188720" y="554990"/>
                  </a:cubicBezTo>
                  <a:cubicBezTo>
                    <a:pt x="1236980" y="582930"/>
                    <a:pt x="1305560" y="600710"/>
                    <a:pt x="1357630" y="627380"/>
                  </a:cubicBezTo>
                  <a:cubicBezTo>
                    <a:pt x="1404620" y="651510"/>
                    <a:pt x="1445260" y="690880"/>
                    <a:pt x="1488440" y="706120"/>
                  </a:cubicBezTo>
                  <a:cubicBezTo>
                    <a:pt x="1525270" y="720090"/>
                    <a:pt x="1576070" y="711200"/>
                    <a:pt x="1598930" y="721360"/>
                  </a:cubicBezTo>
                  <a:cubicBezTo>
                    <a:pt x="1610360" y="727710"/>
                    <a:pt x="1611630" y="739140"/>
                    <a:pt x="1623060" y="745490"/>
                  </a:cubicBezTo>
                  <a:cubicBezTo>
                    <a:pt x="1638300" y="751840"/>
                    <a:pt x="1673860" y="744220"/>
                    <a:pt x="1686560" y="751840"/>
                  </a:cubicBezTo>
                  <a:cubicBezTo>
                    <a:pt x="1694180" y="758190"/>
                    <a:pt x="1701800" y="772160"/>
                    <a:pt x="1700530" y="779780"/>
                  </a:cubicBezTo>
                  <a:cubicBezTo>
                    <a:pt x="1699260" y="787400"/>
                    <a:pt x="1685290" y="800100"/>
                    <a:pt x="1677670" y="800100"/>
                  </a:cubicBezTo>
                  <a:cubicBezTo>
                    <a:pt x="1668780" y="801370"/>
                    <a:pt x="1651000" y="784860"/>
                    <a:pt x="1649730" y="775970"/>
                  </a:cubicBezTo>
                  <a:cubicBezTo>
                    <a:pt x="1648460" y="769620"/>
                    <a:pt x="1654810" y="759460"/>
                    <a:pt x="1659890" y="754380"/>
                  </a:cubicBezTo>
                  <a:cubicBezTo>
                    <a:pt x="1664970" y="750570"/>
                    <a:pt x="1676400" y="748030"/>
                    <a:pt x="1684020" y="751840"/>
                  </a:cubicBezTo>
                  <a:cubicBezTo>
                    <a:pt x="1690370" y="754380"/>
                    <a:pt x="1701800" y="769620"/>
                    <a:pt x="1700530" y="777240"/>
                  </a:cubicBezTo>
                  <a:cubicBezTo>
                    <a:pt x="1699260" y="786130"/>
                    <a:pt x="1684020" y="797560"/>
                    <a:pt x="1672590" y="800100"/>
                  </a:cubicBezTo>
                  <a:cubicBezTo>
                    <a:pt x="1657350" y="805180"/>
                    <a:pt x="1635760" y="800100"/>
                    <a:pt x="1620520" y="793750"/>
                  </a:cubicBezTo>
                  <a:cubicBezTo>
                    <a:pt x="1605280" y="788670"/>
                    <a:pt x="1600200" y="773430"/>
                    <a:pt x="1582420" y="765810"/>
                  </a:cubicBezTo>
                  <a:cubicBezTo>
                    <a:pt x="1554480" y="754380"/>
                    <a:pt x="1488440" y="759460"/>
                    <a:pt x="1457960" y="745490"/>
                  </a:cubicBezTo>
                  <a:cubicBezTo>
                    <a:pt x="1435100" y="735330"/>
                    <a:pt x="1431290" y="718820"/>
                    <a:pt x="1405890" y="703580"/>
                  </a:cubicBezTo>
                  <a:cubicBezTo>
                    <a:pt x="1355090" y="673100"/>
                    <a:pt x="1215390" y="629920"/>
                    <a:pt x="1156970" y="594360"/>
                  </a:cubicBezTo>
                  <a:cubicBezTo>
                    <a:pt x="1121410" y="571500"/>
                    <a:pt x="1106170" y="541020"/>
                    <a:pt x="1079500" y="527050"/>
                  </a:cubicBezTo>
                  <a:cubicBezTo>
                    <a:pt x="1056640" y="515620"/>
                    <a:pt x="1037590" y="521970"/>
                    <a:pt x="1008380" y="510540"/>
                  </a:cubicBezTo>
                  <a:cubicBezTo>
                    <a:pt x="952500" y="488950"/>
                    <a:pt x="836930" y="401320"/>
                    <a:pt x="773430" y="377190"/>
                  </a:cubicBezTo>
                  <a:cubicBezTo>
                    <a:pt x="736600" y="361950"/>
                    <a:pt x="706120" y="368300"/>
                    <a:pt x="678180" y="354330"/>
                  </a:cubicBezTo>
                  <a:cubicBezTo>
                    <a:pt x="647700" y="339090"/>
                    <a:pt x="626110" y="302260"/>
                    <a:pt x="599440" y="287020"/>
                  </a:cubicBezTo>
                  <a:cubicBezTo>
                    <a:pt x="576580" y="274320"/>
                    <a:pt x="547370" y="276860"/>
                    <a:pt x="528320" y="265430"/>
                  </a:cubicBezTo>
                  <a:cubicBezTo>
                    <a:pt x="511810" y="255270"/>
                    <a:pt x="508000" y="234950"/>
                    <a:pt x="490220" y="223520"/>
                  </a:cubicBezTo>
                  <a:cubicBezTo>
                    <a:pt x="463550" y="208280"/>
                    <a:pt x="420370" y="210820"/>
                    <a:pt x="381000" y="191770"/>
                  </a:cubicBezTo>
                  <a:cubicBezTo>
                    <a:pt x="323850" y="166370"/>
                    <a:pt x="231140" y="88900"/>
                    <a:pt x="185420" y="67310"/>
                  </a:cubicBezTo>
                  <a:cubicBezTo>
                    <a:pt x="163830" y="57150"/>
                    <a:pt x="154940" y="54610"/>
                    <a:pt x="133350" y="50800"/>
                  </a:cubicBezTo>
                  <a:cubicBezTo>
                    <a:pt x="102870" y="45720"/>
                    <a:pt x="33020" y="6096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39" name="Group 39"/>
          <p:cNvGrpSpPr/>
          <p:nvPr/>
        </p:nvGrpSpPr>
        <p:grpSpPr>
          <a:xfrm>
            <a:off x="8324850" y="3261360"/>
            <a:ext cx="1360170" cy="884873"/>
            <a:chOff x="0" y="0"/>
            <a:chExt cx="1813560" cy="1179830"/>
          </a:xfrm>
        </p:grpSpPr>
        <p:sp>
          <p:nvSpPr>
            <p:cNvPr id="40" name="Freeform 40"/>
            <p:cNvSpPr/>
            <p:nvPr/>
          </p:nvSpPr>
          <p:spPr>
            <a:xfrm>
              <a:off x="40640" y="45720"/>
              <a:ext cx="1722120" cy="1090930"/>
            </a:xfrm>
            <a:custGeom>
              <a:avLst/>
              <a:gdLst/>
              <a:ahLst/>
              <a:cxnLst/>
              <a:rect l="l" t="t" r="r" b="b"/>
              <a:pathLst>
                <a:path w="1722120" h="1090930">
                  <a:moveTo>
                    <a:pt x="1708150" y="50800"/>
                  </a:moveTo>
                  <a:cubicBezTo>
                    <a:pt x="1385570" y="237490"/>
                    <a:pt x="1388110" y="255270"/>
                    <a:pt x="1371600" y="266700"/>
                  </a:cubicBezTo>
                  <a:cubicBezTo>
                    <a:pt x="1350010" y="280670"/>
                    <a:pt x="1310640" y="275590"/>
                    <a:pt x="1278890" y="288290"/>
                  </a:cubicBezTo>
                  <a:cubicBezTo>
                    <a:pt x="1236980" y="304800"/>
                    <a:pt x="1197610" y="331470"/>
                    <a:pt x="1145540" y="363220"/>
                  </a:cubicBezTo>
                  <a:cubicBezTo>
                    <a:pt x="1064260" y="412750"/>
                    <a:pt x="913130" y="527050"/>
                    <a:pt x="840740" y="565150"/>
                  </a:cubicBezTo>
                  <a:cubicBezTo>
                    <a:pt x="805180" y="585470"/>
                    <a:pt x="774700" y="588010"/>
                    <a:pt x="754380" y="603250"/>
                  </a:cubicBezTo>
                  <a:cubicBezTo>
                    <a:pt x="740410" y="614680"/>
                    <a:pt x="740410" y="628650"/>
                    <a:pt x="723900" y="641350"/>
                  </a:cubicBezTo>
                  <a:cubicBezTo>
                    <a:pt x="694690" y="666750"/>
                    <a:pt x="615950" y="694690"/>
                    <a:pt x="576580" y="722630"/>
                  </a:cubicBezTo>
                  <a:cubicBezTo>
                    <a:pt x="546100" y="742950"/>
                    <a:pt x="538480" y="762000"/>
                    <a:pt x="504190" y="786130"/>
                  </a:cubicBezTo>
                  <a:cubicBezTo>
                    <a:pt x="440690" y="829310"/>
                    <a:pt x="274320" y="895350"/>
                    <a:pt x="204470" y="942340"/>
                  </a:cubicBezTo>
                  <a:cubicBezTo>
                    <a:pt x="162560" y="970280"/>
                    <a:pt x="137160" y="1007110"/>
                    <a:pt x="113030" y="1021080"/>
                  </a:cubicBezTo>
                  <a:cubicBezTo>
                    <a:pt x="100330" y="1028700"/>
                    <a:pt x="87630" y="1023620"/>
                    <a:pt x="80010" y="1031240"/>
                  </a:cubicBezTo>
                  <a:cubicBezTo>
                    <a:pt x="72390" y="1038860"/>
                    <a:pt x="80010" y="1060450"/>
                    <a:pt x="72390" y="1068070"/>
                  </a:cubicBezTo>
                  <a:cubicBezTo>
                    <a:pt x="60960" y="1079500"/>
                    <a:pt x="22860" y="1090930"/>
                    <a:pt x="12700" y="1083310"/>
                  </a:cubicBezTo>
                  <a:cubicBezTo>
                    <a:pt x="1270" y="1074420"/>
                    <a:pt x="0" y="1028700"/>
                    <a:pt x="10160" y="1013460"/>
                  </a:cubicBezTo>
                  <a:cubicBezTo>
                    <a:pt x="22860" y="996950"/>
                    <a:pt x="71120" y="988060"/>
                    <a:pt x="86360" y="993140"/>
                  </a:cubicBezTo>
                  <a:cubicBezTo>
                    <a:pt x="96520" y="996950"/>
                    <a:pt x="102870" y="1012190"/>
                    <a:pt x="102870" y="1019810"/>
                  </a:cubicBezTo>
                  <a:cubicBezTo>
                    <a:pt x="101600" y="1027430"/>
                    <a:pt x="90170" y="1041400"/>
                    <a:pt x="81280" y="1042670"/>
                  </a:cubicBezTo>
                  <a:cubicBezTo>
                    <a:pt x="73660" y="1042670"/>
                    <a:pt x="54610" y="1028700"/>
                    <a:pt x="52070" y="1019810"/>
                  </a:cubicBezTo>
                  <a:cubicBezTo>
                    <a:pt x="50800" y="1013460"/>
                    <a:pt x="55880" y="1003300"/>
                    <a:pt x="60960" y="998220"/>
                  </a:cubicBezTo>
                  <a:cubicBezTo>
                    <a:pt x="66040" y="993140"/>
                    <a:pt x="77470" y="990600"/>
                    <a:pt x="83820" y="993140"/>
                  </a:cubicBezTo>
                  <a:cubicBezTo>
                    <a:pt x="91440" y="995680"/>
                    <a:pt x="101600" y="1008380"/>
                    <a:pt x="102870" y="1017270"/>
                  </a:cubicBezTo>
                  <a:cubicBezTo>
                    <a:pt x="102870" y="1023620"/>
                    <a:pt x="99060" y="1032510"/>
                    <a:pt x="91440" y="1037590"/>
                  </a:cubicBezTo>
                  <a:cubicBezTo>
                    <a:pt x="80010" y="1046480"/>
                    <a:pt x="38100" y="1054100"/>
                    <a:pt x="30480" y="1046480"/>
                  </a:cubicBezTo>
                  <a:cubicBezTo>
                    <a:pt x="25400" y="1042670"/>
                    <a:pt x="27940" y="1029970"/>
                    <a:pt x="34290" y="1019810"/>
                  </a:cubicBezTo>
                  <a:cubicBezTo>
                    <a:pt x="50800" y="990600"/>
                    <a:pt x="125730" y="935990"/>
                    <a:pt x="187960" y="894080"/>
                  </a:cubicBezTo>
                  <a:cubicBezTo>
                    <a:pt x="273050" y="838200"/>
                    <a:pt x="450850" y="770890"/>
                    <a:pt x="506730" y="727710"/>
                  </a:cubicBezTo>
                  <a:cubicBezTo>
                    <a:pt x="532130" y="708660"/>
                    <a:pt x="532130" y="693420"/>
                    <a:pt x="553720" y="676910"/>
                  </a:cubicBezTo>
                  <a:cubicBezTo>
                    <a:pt x="584200" y="652780"/>
                    <a:pt x="655320" y="632460"/>
                    <a:pt x="685800" y="608330"/>
                  </a:cubicBezTo>
                  <a:cubicBezTo>
                    <a:pt x="707390" y="591820"/>
                    <a:pt x="712470" y="571500"/>
                    <a:pt x="731520" y="558800"/>
                  </a:cubicBezTo>
                  <a:cubicBezTo>
                    <a:pt x="753110" y="543560"/>
                    <a:pt x="777240" y="543560"/>
                    <a:pt x="810260" y="524510"/>
                  </a:cubicBezTo>
                  <a:cubicBezTo>
                    <a:pt x="881380" y="486410"/>
                    <a:pt x="1037590" y="368300"/>
                    <a:pt x="1123950" y="317500"/>
                  </a:cubicBezTo>
                  <a:cubicBezTo>
                    <a:pt x="1179830" y="283210"/>
                    <a:pt x="1228090" y="252730"/>
                    <a:pt x="1268730" y="240030"/>
                  </a:cubicBezTo>
                  <a:cubicBezTo>
                    <a:pt x="1295400" y="231140"/>
                    <a:pt x="1318260" y="240030"/>
                    <a:pt x="1337310" y="229870"/>
                  </a:cubicBezTo>
                  <a:cubicBezTo>
                    <a:pt x="1357630" y="218440"/>
                    <a:pt x="1361440" y="195580"/>
                    <a:pt x="1385570" y="175260"/>
                  </a:cubicBezTo>
                  <a:cubicBezTo>
                    <a:pt x="1436370" y="134620"/>
                    <a:pt x="1593850" y="46990"/>
                    <a:pt x="1651000" y="22860"/>
                  </a:cubicBezTo>
                  <a:cubicBezTo>
                    <a:pt x="1676400" y="11430"/>
                    <a:pt x="1696720" y="0"/>
                    <a:pt x="1708150" y="5080"/>
                  </a:cubicBezTo>
                  <a:cubicBezTo>
                    <a:pt x="1717040" y="8890"/>
                    <a:pt x="1722120" y="24130"/>
                    <a:pt x="1722120" y="31750"/>
                  </a:cubicBezTo>
                  <a:cubicBezTo>
                    <a:pt x="1720850" y="38100"/>
                    <a:pt x="1708150" y="50800"/>
                    <a:pt x="1708150" y="50800"/>
                  </a:cubicBezTo>
                </a:path>
              </a:pathLst>
            </a:custGeom>
            <a:solidFill>
              <a:srgbClr val="0571D3"/>
            </a:solidFill>
            <a:ln cap="sq">
              <a:noFill/>
              <a:prstDash val="solid"/>
              <a:miter/>
            </a:ln>
          </p:spPr>
        </p:sp>
      </p:grpSp>
      <p:grpSp>
        <p:nvGrpSpPr>
          <p:cNvPr id="41" name="Group 41"/>
          <p:cNvGrpSpPr/>
          <p:nvPr/>
        </p:nvGrpSpPr>
        <p:grpSpPr>
          <a:xfrm>
            <a:off x="15353348" y="3374708"/>
            <a:ext cx="1211580" cy="762000"/>
            <a:chOff x="0" y="0"/>
            <a:chExt cx="1615440" cy="1016000"/>
          </a:xfrm>
        </p:grpSpPr>
        <p:sp>
          <p:nvSpPr>
            <p:cNvPr id="42" name="Freeform 42"/>
            <p:cNvSpPr/>
            <p:nvPr/>
          </p:nvSpPr>
          <p:spPr>
            <a:xfrm>
              <a:off x="44450" y="49530"/>
              <a:ext cx="1522730" cy="919480"/>
            </a:xfrm>
            <a:custGeom>
              <a:avLst/>
              <a:gdLst/>
              <a:ahLst/>
              <a:cxnLst/>
              <a:rect l="l" t="t" r="r" b="b"/>
              <a:pathLst>
                <a:path w="1522730" h="919480">
                  <a:moveTo>
                    <a:pt x="40640" y="1270"/>
                  </a:moveTo>
                  <a:cubicBezTo>
                    <a:pt x="421640" y="236220"/>
                    <a:pt x="659130" y="330200"/>
                    <a:pt x="782320" y="400050"/>
                  </a:cubicBezTo>
                  <a:cubicBezTo>
                    <a:pt x="859790" y="444500"/>
                    <a:pt x="923290" y="485140"/>
                    <a:pt x="963930" y="520700"/>
                  </a:cubicBezTo>
                  <a:cubicBezTo>
                    <a:pt x="988060" y="543560"/>
                    <a:pt x="989330" y="562610"/>
                    <a:pt x="1014730" y="582930"/>
                  </a:cubicBezTo>
                  <a:cubicBezTo>
                    <a:pt x="1057910" y="617220"/>
                    <a:pt x="1182370" y="657860"/>
                    <a:pt x="1214120" y="684530"/>
                  </a:cubicBezTo>
                  <a:cubicBezTo>
                    <a:pt x="1226820" y="694690"/>
                    <a:pt x="1225550" y="706120"/>
                    <a:pt x="1235710" y="711200"/>
                  </a:cubicBezTo>
                  <a:cubicBezTo>
                    <a:pt x="1244600" y="716280"/>
                    <a:pt x="1254760" y="709930"/>
                    <a:pt x="1270000" y="715010"/>
                  </a:cubicBezTo>
                  <a:cubicBezTo>
                    <a:pt x="1308100" y="727710"/>
                    <a:pt x="1409700" y="800100"/>
                    <a:pt x="1455420" y="833120"/>
                  </a:cubicBezTo>
                  <a:cubicBezTo>
                    <a:pt x="1483360" y="853440"/>
                    <a:pt x="1515110" y="868680"/>
                    <a:pt x="1520190" y="885190"/>
                  </a:cubicBezTo>
                  <a:cubicBezTo>
                    <a:pt x="1522730" y="895350"/>
                    <a:pt x="1516380" y="908050"/>
                    <a:pt x="1510030" y="913130"/>
                  </a:cubicBezTo>
                  <a:cubicBezTo>
                    <a:pt x="1503680" y="916940"/>
                    <a:pt x="1485900" y="916940"/>
                    <a:pt x="1479550" y="911860"/>
                  </a:cubicBezTo>
                  <a:cubicBezTo>
                    <a:pt x="1473200" y="908050"/>
                    <a:pt x="1469390" y="896620"/>
                    <a:pt x="1469390" y="890270"/>
                  </a:cubicBezTo>
                  <a:cubicBezTo>
                    <a:pt x="1470660" y="882650"/>
                    <a:pt x="1477010" y="873760"/>
                    <a:pt x="1483360" y="869950"/>
                  </a:cubicBezTo>
                  <a:cubicBezTo>
                    <a:pt x="1489710" y="866140"/>
                    <a:pt x="1501140" y="866140"/>
                    <a:pt x="1507490" y="869950"/>
                  </a:cubicBezTo>
                  <a:cubicBezTo>
                    <a:pt x="1512570" y="872490"/>
                    <a:pt x="1520190" y="882650"/>
                    <a:pt x="1520190" y="889000"/>
                  </a:cubicBezTo>
                  <a:cubicBezTo>
                    <a:pt x="1520190" y="897890"/>
                    <a:pt x="1512570" y="911860"/>
                    <a:pt x="1504950" y="915670"/>
                  </a:cubicBezTo>
                  <a:cubicBezTo>
                    <a:pt x="1498600" y="919480"/>
                    <a:pt x="1487170" y="916940"/>
                    <a:pt x="1480820" y="913130"/>
                  </a:cubicBezTo>
                  <a:cubicBezTo>
                    <a:pt x="1475740" y="909320"/>
                    <a:pt x="1469390" y="899160"/>
                    <a:pt x="1469390" y="892810"/>
                  </a:cubicBezTo>
                  <a:cubicBezTo>
                    <a:pt x="1469390" y="885190"/>
                    <a:pt x="1474470" y="873760"/>
                    <a:pt x="1480820" y="871220"/>
                  </a:cubicBezTo>
                  <a:cubicBezTo>
                    <a:pt x="1489710" y="868680"/>
                    <a:pt x="1515110" y="877570"/>
                    <a:pt x="1520190" y="885190"/>
                  </a:cubicBezTo>
                  <a:cubicBezTo>
                    <a:pt x="1522730" y="891540"/>
                    <a:pt x="1516380" y="908050"/>
                    <a:pt x="1510030" y="913130"/>
                  </a:cubicBezTo>
                  <a:cubicBezTo>
                    <a:pt x="1503680" y="916940"/>
                    <a:pt x="1494790" y="916940"/>
                    <a:pt x="1482090" y="914400"/>
                  </a:cubicBezTo>
                  <a:cubicBezTo>
                    <a:pt x="1441450" y="902970"/>
                    <a:pt x="1303020" y="781050"/>
                    <a:pt x="1261110" y="764540"/>
                  </a:cubicBezTo>
                  <a:cubicBezTo>
                    <a:pt x="1247140" y="758190"/>
                    <a:pt x="1239520" y="764540"/>
                    <a:pt x="1229360" y="759460"/>
                  </a:cubicBezTo>
                  <a:cubicBezTo>
                    <a:pt x="1216660" y="753110"/>
                    <a:pt x="1210310" y="740410"/>
                    <a:pt x="1192530" y="727710"/>
                  </a:cubicBezTo>
                  <a:cubicBezTo>
                    <a:pt x="1150620" y="699770"/>
                    <a:pt x="1019810" y="652780"/>
                    <a:pt x="977900" y="618490"/>
                  </a:cubicBezTo>
                  <a:cubicBezTo>
                    <a:pt x="956310" y="599440"/>
                    <a:pt x="958850" y="584200"/>
                    <a:pt x="937260" y="563880"/>
                  </a:cubicBezTo>
                  <a:cubicBezTo>
                    <a:pt x="890270" y="520700"/>
                    <a:pt x="778510" y="453390"/>
                    <a:pt x="680720" y="398780"/>
                  </a:cubicBezTo>
                  <a:cubicBezTo>
                    <a:pt x="557530" y="331470"/>
                    <a:pt x="374650" y="266700"/>
                    <a:pt x="254000" y="199390"/>
                  </a:cubicBezTo>
                  <a:cubicBezTo>
                    <a:pt x="158750" y="147320"/>
                    <a:pt x="29210" y="78740"/>
                    <a:pt x="7620" y="40640"/>
                  </a:cubicBezTo>
                  <a:cubicBezTo>
                    <a:pt x="0" y="26670"/>
                    <a:pt x="1270" y="12700"/>
                    <a:pt x="6350" y="6350"/>
                  </a:cubicBezTo>
                  <a:cubicBezTo>
                    <a:pt x="12700" y="0"/>
                    <a:pt x="40640" y="1270"/>
                    <a:pt x="40640" y="1270"/>
                  </a:cubicBezTo>
                </a:path>
              </a:pathLst>
            </a:custGeom>
            <a:solidFill>
              <a:srgbClr val="0571D3"/>
            </a:solidFill>
            <a:ln cap="sq">
              <a:noFill/>
              <a:prstDash val="solid"/>
              <a:miter/>
            </a:ln>
          </p:spPr>
        </p:sp>
      </p:grpSp>
      <p:grpSp>
        <p:nvGrpSpPr>
          <p:cNvPr id="43" name="Group 43"/>
          <p:cNvGrpSpPr/>
          <p:nvPr/>
        </p:nvGrpSpPr>
        <p:grpSpPr>
          <a:xfrm>
            <a:off x="14179868" y="3395662"/>
            <a:ext cx="1259205" cy="943927"/>
            <a:chOff x="0" y="0"/>
            <a:chExt cx="1678940" cy="1258570"/>
          </a:xfrm>
        </p:grpSpPr>
        <p:sp>
          <p:nvSpPr>
            <p:cNvPr id="44" name="Freeform 44"/>
            <p:cNvSpPr/>
            <p:nvPr/>
          </p:nvSpPr>
          <p:spPr>
            <a:xfrm>
              <a:off x="50800" y="49530"/>
              <a:ext cx="1581150" cy="1160780"/>
            </a:xfrm>
            <a:custGeom>
              <a:avLst/>
              <a:gdLst/>
              <a:ahLst/>
              <a:cxnLst/>
              <a:rect l="l" t="t" r="r" b="b"/>
              <a:pathLst>
                <a:path w="1581150" h="1160780">
                  <a:moveTo>
                    <a:pt x="1569720" y="45720"/>
                  </a:moveTo>
                  <a:cubicBezTo>
                    <a:pt x="1286510" y="223520"/>
                    <a:pt x="1226820" y="240030"/>
                    <a:pt x="1195070" y="264160"/>
                  </a:cubicBezTo>
                  <a:cubicBezTo>
                    <a:pt x="1176020" y="278130"/>
                    <a:pt x="1173480" y="293370"/>
                    <a:pt x="1155700" y="307340"/>
                  </a:cubicBezTo>
                  <a:cubicBezTo>
                    <a:pt x="1131570" y="325120"/>
                    <a:pt x="1075690" y="340360"/>
                    <a:pt x="1059180" y="355600"/>
                  </a:cubicBezTo>
                  <a:cubicBezTo>
                    <a:pt x="1050290" y="364490"/>
                    <a:pt x="1054100" y="372110"/>
                    <a:pt x="1045210" y="379730"/>
                  </a:cubicBezTo>
                  <a:cubicBezTo>
                    <a:pt x="1026160" y="397510"/>
                    <a:pt x="963930" y="407670"/>
                    <a:pt x="925830" y="431800"/>
                  </a:cubicBezTo>
                  <a:cubicBezTo>
                    <a:pt x="885190" y="458470"/>
                    <a:pt x="840740" y="515620"/>
                    <a:pt x="812800" y="533400"/>
                  </a:cubicBezTo>
                  <a:cubicBezTo>
                    <a:pt x="798830" y="542290"/>
                    <a:pt x="789940" y="538480"/>
                    <a:pt x="777240" y="548640"/>
                  </a:cubicBezTo>
                  <a:cubicBezTo>
                    <a:pt x="753110" y="568960"/>
                    <a:pt x="731520" y="635000"/>
                    <a:pt x="695960" y="669290"/>
                  </a:cubicBezTo>
                  <a:cubicBezTo>
                    <a:pt x="655320" y="706120"/>
                    <a:pt x="576580" y="725170"/>
                    <a:pt x="539750" y="758190"/>
                  </a:cubicBezTo>
                  <a:cubicBezTo>
                    <a:pt x="513080" y="781050"/>
                    <a:pt x="504190" y="812800"/>
                    <a:pt x="482600" y="831850"/>
                  </a:cubicBezTo>
                  <a:cubicBezTo>
                    <a:pt x="464820" y="848360"/>
                    <a:pt x="443230" y="852170"/>
                    <a:pt x="422910" y="867410"/>
                  </a:cubicBezTo>
                  <a:cubicBezTo>
                    <a:pt x="393700" y="890270"/>
                    <a:pt x="361950" y="932180"/>
                    <a:pt x="331470" y="957580"/>
                  </a:cubicBezTo>
                  <a:cubicBezTo>
                    <a:pt x="302260" y="981710"/>
                    <a:pt x="269240" y="1007110"/>
                    <a:pt x="240030" y="1018540"/>
                  </a:cubicBezTo>
                  <a:cubicBezTo>
                    <a:pt x="218440" y="1028700"/>
                    <a:pt x="191770" y="1022350"/>
                    <a:pt x="176530" y="1032510"/>
                  </a:cubicBezTo>
                  <a:cubicBezTo>
                    <a:pt x="163830" y="1041400"/>
                    <a:pt x="163830" y="1060450"/>
                    <a:pt x="149860" y="1073150"/>
                  </a:cubicBezTo>
                  <a:cubicBezTo>
                    <a:pt x="129540" y="1090930"/>
                    <a:pt x="77470" y="1101090"/>
                    <a:pt x="58420" y="1118870"/>
                  </a:cubicBezTo>
                  <a:cubicBezTo>
                    <a:pt x="45720" y="1130300"/>
                    <a:pt x="45720" y="1153160"/>
                    <a:pt x="35560" y="1158240"/>
                  </a:cubicBezTo>
                  <a:cubicBezTo>
                    <a:pt x="26670" y="1160780"/>
                    <a:pt x="10160" y="1156970"/>
                    <a:pt x="5080" y="1149350"/>
                  </a:cubicBezTo>
                  <a:cubicBezTo>
                    <a:pt x="1270" y="1143000"/>
                    <a:pt x="3810" y="1117600"/>
                    <a:pt x="11430" y="1113790"/>
                  </a:cubicBezTo>
                  <a:cubicBezTo>
                    <a:pt x="17780" y="1108710"/>
                    <a:pt x="43180" y="1113790"/>
                    <a:pt x="46990" y="1121410"/>
                  </a:cubicBezTo>
                  <a:cubicBezTo>
                    <a:pt x="52070" y="1127760"/>
                    <a:pt x="44450" y="1150620"/>
                    <a:pt x="38100" y="1156970"/>
                  </a:cubicBezTo>
                  <a:cubicBezTo>
                    <a:pt x="31750" y="1160780"/>
                    <a:pt x="20320" y="1159510"/>
                    <a:pt x="13970" y="1156970"/>
                  </a:cubicBezTo>
                  <a:cubicBezTo>
                    <a:pt x="7620" y="1153160"/>
                    <a:pt x="0" y="1145540"/>
                    <a:pt x="0" y="1136650"/>
                  </a:cubicBezTo>
                  <a:cubicBezTo>
                    <a:pt x="0" y="1122680"/>
                    <a:pt x="19050" y="1092200"/>
                    <a:pt x="35560" y="1075690"/>
                  </a:cubicBezTo>
                  <a:cubicBezTo>
                    <a:pt x="55880" y="1057910"/>
                    <a:pt x="92710" y="1054100"/>
                    <a:pt x="114300" y="1037590"/>
                  </a:cubicBezTo>
                  <a:cubicBezTo>
                    <a:pt x="132080" y="1024890"/>
                    <a:pt x="140970" y="999490"/>
                    <a:pt x="157480" y="990600"/>
                  </a:cubicBezTo>
                  <a:cubicBezTo>
                    <a:pt x="172720" y="981710"/>
                    <a:pt x="189230" y="986790"/>
                    <a:pt x="209550" y="977900"/>
                  </a:cubicBezTo>
                  <a:cubicBezTo>
                    <a:pt x="245110" y="963930"/>
                    <a:pt x="321310" y="915670"/>
                    <a:pt x="344170" y="890270"/>
                  </a:cubicBezTo>
                  <a:cubicBezTo>
                    <a:pt x="354330" y="877570"/>
                    <a:pt x="350520" y="868680"/>
                    <a:pt x="359410" y="855980"/>
                  </a:cubicBezTo>
                  <a:cubicBezTo>
                    <a:pt x="375920" y="836930"/>
                    <a:pt x="421640" y="819150"/>
                    <a:pt x="447040" y="795020"/>
                  </a:cubicBezTo>
                  <a:cubicBezTo>
                    <a:pt x="473710" y="772160"/>
                    <a:pt x="486410" y="739140"/>
                    <a:pt x="515620" y="715010"/>
                  </a:cubicBezTo>
                  <a:cubicBezTo>
                    <a:pt x="551180" y="685800"/>
                    <a:pt x="621030" y="665480"/>
                    <a:pt x="654050" y="640080"/>
                  </a:cubicBezTo>
                  <a:cubicBezTo>
                    <a:pt x="676910" y="622300"/>
                    <a:pt x="692150" y="604520"/>
                    <a:pt x="702310" y="588010"/>
                  </a:cubicBezTo>
                  <a:cubicBezTo>
                    <a:pt x="709930" y="575310"/>
                    <a:pt x="706120" y="565150"/>
                    <a:pt x="716280" y="549910"/>
                  </a:cubicBezTo>
                  <a:cubicBezTo>
                    <a:pt x="737870" y="520700"/>
                    <a:pt x="830580" y="468630"/>
                    <a:pt x="854710" y="441960"/>
                  </a:cubicBezTo>
                  <a:cubicBezTo>
                    <a:pt x="864870" y="429260"/>
                    <a:pt x="861060" y="420370"/>
                    <a:pt x="872490" y="408940"/>
                  </a:cubicBezTo>
                  <a:cubicBezTo>
                    <a:pt x="895350" y="387350"/>
                    <a:pt x="985520" y="368300"/>
                    <a:pt x="1009650" y="347980"/>
                  </a:cubicBezTo>
                  <a:cubicBezTo>
                    <a:pt x="1022350" y="336550"/>
                    <a:pt x="1018540" y="325120"/>
                    <a:pt x="1029970" y="314960"/>
                  </a:cubicBezTo>
                  <a:cubicBezTo>
                    <a:pt x="1047750" y="298450"/>
                    <a:pt x="1096010" y="289560"/>
                    <a:pt x="1121410" y="270510"/>
                  </a:cubicBezTo>
                  <a:cubicBezTo>
                    <a:pt x="1141730" y="256540"/>
                    <a:pt x="1149350" y="234950"/>
                    <a:pt x="1172210" y="218440"/>
                  </a:cubicBezTo>
                  <a:cubicBezTo>
                    <a:pt x="1205230" y="194310"/>
                    <a:pt x="1258570" y="181610"/>
                    <a:pt x="1308100" y="153670"/>
                  </a:cubicBezTo>
                  <a:cubicBezTo>
                    <a:pt x="1377950" y="115570"/>
                    <a:pt x="1501140" y="6350"/>
                    <a:pt x="1544320" y="1270"/>
                  </a:cubicBezTo>
                  <a:cubicBezTo>
                    <a:pt x="1559560" y="0"/>
                    <a:pt x="1572260" y="5080"/>
                    <a:pt x="1576070" y="12700"/>
                  </a:cubicBezTo>
                  <a:cubicBezTo>
                    <a:pt x="1581150" y="19050"/>
                    <a:pt x="1569720" y="45720"/>
                    <a:pt x="1569720" y="45720"/>
                  </a:cubicBezTo>
                </a:path>
              </a:pathLst>
            </a:custGeom>
            <a:solidFill>
              <a:srgbClr val="0571D3"/>
            </a:solidFill>
            <a:ln cap="sq">
              <a:noFill/>
              <a:prstDash val="solid"/>
              <a:miter/>
            </a:ln>
          </p:spPr>
        </p:sp>
      </p:grpSp>
      <p:grpSp>
        <p:nvGrpSpPr>
          <p:cNvPr id="45" name="Group 45"/>
          <p:cNvGrpSpPr/>
          <p:nvPr/>
        </p:nvGrpSpPr>
        <p:grpSpPr>
          <a:xfrm>
            <a:off x="4151947" y="5283518"/>
            <a:ext cx="114300" cy="991552"/>
            <a:chOff x="0" y="0"/>
            <a:chExt cx="152400" cy="1322070"/>
          </a:xfrm>
        </p:grpSpPr>
        <p:sp>
          <p:nvSpPr>
            <p:cNvPr id="46" name="Freeform 46"/>
            <p:cNvSpPr/>
            <p:nvPr/>
          </p:nvSpPr>
          <p:spPr>
            <a:xfrm>
              <a:off x="5080" y="49530"/>
              <a:ext cx="96520" cy="1221740"/>
            </a:xfrm>
            <a:custGeom>
              <a:avLst/>
              <a:gdLst/>
              <a:ahLst/>
              <a:cxnLst/>
              <a:rect l="l" t="t" r="r" b="b"/>
              <a:pathLst>
                <a:path w="96520" h="1221740">
                  <a:moveTo>
                    <a:pt x="96520" y="26670"/>
                  </a:moveTo>
                  <a:cubicBezTo>
                    <a:pt x="88900" y="1212850"/>
                    <a:pt x="77470" y="1221740"/>
                    <a:pt x="68580" y="1220470"/>
                  </a:cubicBezTo>
                  <a:cubicBezTo>
                    <a:pt x="60960" y="1220470"/>
                    <a:pt x="45720" y="1201420"/>
                    <a:pt x="45720" y="1192530"/>
                  </a:cubicBezTo>
                  <a:cubicBezTo>
                    <a:pt x="44450" y="1186180"/>
                    <a:pt x="52070" y="1176020"/>
                    <a:pt x="58420" y="1173480"/>
                  </a:cubicBezTo>
                  <a:cubicBezTo>
                    <a:pt x="66040" y="1169670"/>
                    <a:pt x="83820" y="1172210"/>
                    <a:pt x="88900" y="1178560"/>
                  </a:cubicBezTo>
                  <a:cubicBezTo>
                    <a:pt x="93980" y="1183640"/>
                    <a:pt x="95250" y="1201420"/>
                    <a:pt x="92710" y="1209040"/>
                  </a:cubicBezTo>
                  <a:cubicBezTo>
                    <a:pt x="88900" y="1215390"/>
                    <a:pt x="78740" y="1221740"/>
                    <a:pt x="72390" y="1220470"/>
                  </a:cubicBezTo>
                  <a:cubicBezTo>
                    <a:pt x="63500" y="1219200"/>
                    <a:pt x="52070" y="1212850"/>
                    <a:pt x="45720" y="1195070"/>
                  </a:cubicBezTo>
                  <a:cubicBezTo>
                    <a:pt x="2540" y="1096010"/>
                    <a:pt x="0" y="125730"/>
                    <a:pt x="45720" y="26670"/>
                  </a:cubicBezTo>
                  <a:cubicBezTo>
                    <a:pt x="53340" y="8890"/>
                    <a:pt x="64770" y="0"/>
                    <a:pt x="73660" y="1270"/>
                  </a:cubicBezTo>
                  <a:cubicBezTo>
                    <a:pt x="81280" y="1270"/>
                    <a:pt x="96520" y="26670"/>
                    <a:pt x="96520" y="26670"/>
                  </a:cubicBezTo>
                </a:path>
              </a:pathLst>
            </a:custGeom>
            <a:solidFill>
              <a:srgbClr val="0571D3"/>
            </a:solidFill>
            <a:ln cap="sq">
              <a:noFill/>
              <a:prstDash val="solid"/>
              <a:miter/>
            </a:ln>
          </p:spPr>
        </p:sp>
      </p:grpSp>
      <p:grpSp>
        <p:nvGrpSpPr>
          <p:cNvPr id="47" name="Group 47"/>
          <p:cNvGrpSpPr/>
          <p:nvPr/>
        </p:nvGrpSpPr>
        <p:grpSpPr>
          <a:xfrm>
            <a:off x="1812608" y="5305425"/>
            <a:ext cx="160020" cy="1154430"/>
            <a:chOff x="0" y="0"/>
            <a:chExt cx="213360" cy="1539240"/>
          </a:xfrm>
        </p:grpSpPr>
        <p:sp>
          <p:nvSpPr>
            <p:cNvPr id="48" name="Freeform 48"/>
            <p:cNvSpPr/>
            <p:nvPr/>
          </p:nvSpPr>
          <p:spPr>
            <a:xfrm>
              <a:off x="3810" y="50800"/>
              <a:ext cx="160020" cy="1442720"/>
            </a:xfrm>
            <a:custGeom>
              <a:avLst/>
              <a:gdLst/>
              <a:ahLst/>
              <a:cxnLst/>
              <a:rect l="l" t="t" r="r" b="b"/>
              <a:pathLst>
                <a:path w="160020" h="1442720">
                  <a:moveTo>
                    <a:pt x="97790" y="25400"/>
                  </a:moveTo>
                  <a:cubicBezTo>
                    <a:pt x="97790" y="1388110"/>
                    <a:pt x="100330" y="1395730"/>
                    <a:pt x="106680" y="1397000"/>
                  </a:cubicBezTo>
                  <a:cubicBezTo>
                    <a:pt x="115570" y="1399540"/>
                    <a:pt x="142240" y="1353820"/>
                    <a:pt x="149860" y="1356360"/>
                  </a:cubicBezTo>
                  <a:cubicBezTo>
                    <a:pt x="156210" y="1357630"/>
                    <a:pt x="158750" y="1376680"/>
                    <a:pt x="156210" y="1384300"/>
                  </a:cubicBezTo>
                  <a:cubicBezTo>
                    <a:pt x="153670" y="1391920"/>
                    <a:pt x="139700" y="1399540"/>
                    <a:pt x="132080" y="1399540"/>
                  </a:cubicBezTo>
                  <a:cubicBezTo>
                    <a:pt x="125730" y="1400810"/>
                    <a:pt x="118110" y="1398270"/>
                    <a:pt x="115570" y="1393190"/>
                  </a:cubicBezTo>
                  <a:cubicBezTo>
                    <a:pt x="110490" y="1385570"/>
                    <a:pt x="110490" y="1361440"/>
                    <a:pt x="116840" y="1355090"/>
                  </a:cubicBezTo>
                  <a:cubicBezTo>
                    <a:pt x="121920" y="1350010"/>
                    <a:pt x="139700" y="1350010"/>
                    <a:pt x="147320" y="1353820"/>
                  </a:cubicBezTo>
                  <a:cubicBezTo>
                    <a:pt x="153670" y="1357630"/>
                    <a:pt x="160020" y="1367790"/>
                    <a:pt x="158750" y="1374140"/>
                  </a:cubicBezTo>
                  <a:cubicBezTo>
                    <a:pt x="157480" y="1383030"/>
                    <a:pt x="139700" y="1399540"/>
                    <a:pt x="132080" y="1399540"/>
                  </a:cubicBezTo>
                  <a:cubicBezTo>
                    <a:pt x="124460" y="1400810"/>
                    <a:pt x="114300" y="1394460"/>
                    <a:pt x="111760" y="1388110"/>
                  </a:cubicBezTo>
                  <a:cubicBezTo>
                    <a:pt x="107950" y="1381760"/>
                    <a:pt x="106680" y="1370330"/>
                    <a:pt x="109220" y="1363980"/>
                  </a:cubicBezTo>
                  <a:cubicBezTo>
                    <a:pt x="114300" y="1357630"/>
                    <a:pt x="128270" y="1348740"/>
                    <a:pt x="137160" y="1350010"/>
                  </a:cubicBezTo>
                  <a:cubicBezTo>
                    <a:pt x="144780" y="1351280"/>
                    <a:pt x="157480" y="1372870"/>
                    <a:pt x="158750" y="1371600"/>
                  </a:cubicBezTo>
                  <a:cubicBezTo>
                    <a:pt x="158750" y="1371600"/>
                    <a:pt x="151130" y="1356360"/>
                    <a:pt x="149860" y="1356360"/>
                  </a:cubicBezTo>
                  <a:cubicBezTo>
                    <a:pt x="148590" y="1356360"/>
                    <a:pt x="158750" y="1383030"/>
                    <a:pt x="153670" y="1389380"/>
                  </a:cubicBezTo>
                  <a:cubicBezTo>
                    <a:pt x="147320" y="1397000"/>
                    <a:pt x="120650" y="1385570"/>
                    <a:pt x="115570" y="1393190"/>
                  </a:cubicBezTo>
                  <a:cubicBezTo>
                    <a:pt x="109220" y="1400810"/>
                    <a:pt x="128270" y="1433830"/>
                    <a:pt x="123190" y="1437640"/>
                  </a:cubicBezTo>
                  <a:cubicBezTo>
                    <a:pt x="115570" y="1442720"/>
                    <a:pt x="62230" y="1405890"/>
                    <a:pt x="50800" y="1388110"/>
                  </a:cubicBezTo>
                  <a:cubicBezTo>
                    <a:pt x="43180" y="1375410"/>
                    <a:pt x="48260" y="1370330"/>
                    <a:pt x="46990" y="1347470"/>
                  </a:cubicBezTo>
                  <a:cubicBezTo>
                    <a:pt x="41910" y="1216660"/>
                    <a:pt x="0" y="132080"/>
                    <a:pt x="46990" y="25400"/>
                  </a:cubicBezTo>
                  <a:cubicBezTo>
                    <a:pt x="55880" y="7620"/>
                    <a:pt x="67310" y="0"/>
                    <a:pt x="76200" y="0"/>
                  </a:cubicBezTo>
                  <a:cubicBezTo>
                    <a:pt x="83820" y="1270"/>
                    <a:pt x="97790" y="25400"/>
                    <a:pt x="97790" y="25400"/>
                  </a:cubicBezTo>
                </a:path>
              </a:pathLst>
            </a:custGeom>
            <a:solidFill>
              <a:srgbClr val="0571D3"/>
            </a:solidFill>
            <a:ln cap="sq">
              <a:noFill/>
              <a:prstDash val="solid"/>
              <a:miter/>
            </a:ln>
          </p:spPr>
        </p:sp>
      </p:grpSp>
      <p:grpSp>
        <p:nvGrpSpPr>
          <p:cNvPr id="49" name="Group 49"/>
          <p:cNvGrpSpPr/>
          <p:nvPr/>
        </p:nvGrpSpPr>
        <p:grpSpPr>
          <a:xfrm>
            <a:off x="8176260" y="5283518"/>
            <a:ext cx="227647" cy="1100138"/>
            <a:chOff x="0" y="0"/>
            <a:chExt cx="303530" cy="1466850"/>
          </a:xfrm>
        </p:grpSpPr>
        <p:sp>
          <p:nvSpPr>
            <p:cNvPr id="50" name="Freeform 50"/>
            <p:cNvSpPr/>
            <p:nvPr/>
          </p:nvSpPr>
          <p:spPr>
            <a:xfrm>
              <a:off x="27940" y="49530"/>
              <a:ext cx="224790" cy="1366520"/>
            </a:xfrm>
            <a:custGeom>
              <a:avLst/>
              <a:gdLst/>
              <a:ahLst/>
              <a:cxnLst/>
              <a:rect l="l" t="t" r="r" b="b"/>
              <a:pathLst>
                <a:path w="224790" h="1366520">
                  <a:moveTo>
                    <a:pt x="73660" y="26670"/>
                  </a:moveTo>
                  <a:cubicBezTo>
                    <a:pt x="83820" y="495300"/>
                    <a:pt x="119380" y="571500"/>
                    <a:pt x="130810" y="688340"/>
                  </a:cubicBezTo>
                  <a:cubicBezTo>
                    <a:pt x="147320" y="853440"/>
                    <a:pt x="107950" y="1228090"/>
                    <a:pt x="133350" y="1292860"/>
                  </a:cubicBezTo>
                  <a:cubicBezTo>
                    <a:pt x="139700" y="1308100"/>
                    <a:pt x="147320" y="1315720"/>
                    <a:pt x="156210" y="1316990"/>
                  </a:cubicBezTo>
                  <a:cubicBezTo>
                    <a:pt x="165100" y="1316990"/>
                    <a:pt x="180340" y="1292860"/>
                    <a:pt x="190500" y="1291590"/>
                  </a:cubicBezTo>
                  <a:cubicBezTo>
                    <a:pt x="199390" y="1289050"/>
                    <a:pt x="209550" y="1290320"/>
                    <a:pt x="214630" y="1295400"/>
                  </a:cubicBezTo>
                  <a:cubicBezTo>
                    <a:pt x="219710" y="1301750"/>
                    <a:pt x="224790" y="1318260"/>
                    <a:pt x="220980" y="1325880"/>
                  </a:cubicBezTo>
                  <a:cubicBezTo>
                    <a:pt x="218440" y="1333500"/>
                    <a:pt x="203200" y="1341120"/>
                    <a:pt x="194310" y="1339850"/>
                  </a:cubicBezTo>
                  <a:cubicBezTo>
                    <a:pt x="187960" y="1339850"/>
                    <a:pt x="177800" y="1333500"/>
                    <a:pt x="175260" y="1327150"/>
                  </a:cubicBezTo>
                  <a:cubicBezTo>
                    <a:pt x="172720" y="1319530"/>
                    <a:pt x="175260" y="1301750"/>
                    <a:pt x="181610" y="1296670"/>
                  </a:cubicBezTo>
                  <a:cubicBezTo>
                    <a:pt x="186690" y="1291590"/>
                    <a:pt x="198120" y="1287780"/>
                    <a:pt x="204470" y="1290320"/>
                  </a:cubicBezTo>
                  <a:cubicBezTo>
                    <a:pt x="212090" y="1292860"/>
                    <a:pt x="222250" y="1306830"/>
                    <a:pt x="223520" y="1314450"/>
                  </a:cubicBezTo>
                  <a:cubicBezTo>
                    <a:pt x="224790" y="1319530"/>
                    <a:pt x="223520" y="1324610"/>
                    <a:pt x="218440" y="1329690"/>
                  </a:cubicBezTo>
                  <a:cubicBezTo>
                    <a:pt x="208280" y="1342390"/>
                    <a:pt x="167640" y="1366520"/>
                    <a:pt x="144780" y="1366520"/>
                  </a:cubicBezTo>
                  <a:cubicBezTo>
                    <a:pt x="124460" y="1365250"/>
                    <a:pt x="101600" y="1357630"/>
                    <a:pt x="87630" y="1330960"/>
                  </a:cubicBezTo>
                  <a:cubicBezTo>
                    <a:pt x="41910" y="1252220"/>
                    <a:pt x="97790" y="866140"/>
                    <a:pt x="80010" y="693420"/>
                  </a:cubicBezTo>
                  <a:cubicBezTo>
                    <a:pt x="68580" y="572770"/>
                    <a:pt x="33020" y="497840"/>
                    <a:pt x="22860" y="391160"/>
                  </a:cubicBezTo>
                  <a:cubicBezTo>
                    <a:pt x="12700" y="274320"/>
                    <a:pt x="0" y="64770"/>
                    <a:pt x="24130" y="20320"/>
                  </a:cubicBezTo>
                  <a:cubicBezTo>
                    <a:pt x="30480" y="6350"/>
                    <a:pt x="43180" y="0"/>
                    <a:pt x="52070" y="1270"/>
                  </a:cubicBezTo>
                  <a:cubicBezTo>
                    <a:pt x="59690" y="2540"/>
                    <a:pt x="73660" y="26670"/>
                    <a:pt x="73660" y="26670"/>
                  </a:cubicBezTo>
                </a:path>
              </a:pathLst>
            </a:custGeom>
            <a:solidFill>
              <a:srgbClr val="0571D3"/>
            </a:solidFill>
            <a:ln cap="sq">
              <a:noFill/>
              <a:prstDash val="solid"/>
              <a:miter/>
            </a:ln>
          </p:spPr>
        </p:sp>
      </p:grpSp>
      <p:grpSp>
        <p:nvGrpSpPr>
          <p:cNvPr id="51" name="Group 51"/>
          <p:cNvGrpSpPr/>
          <p:nvPr/>
        </p:nvGrpSpPr>
        <p:grpSpPr>
          <a:xfrm>
            <a:off x="10829925" y="5238750"/>
            <a:ext cx="160020" cy="1081088"/>
            <a:chOff x="0" y="0"/>
            <a:chExt cx="213360" cy="1441450"/>
          </a:xfrm>
        </p:grpSpPr>
        <p:sp>
          <p:nvSpPr>
            <p:cNvPr id="52" name="Freeform 52"/>
            <p:cNvSpPr/>
            <p:nvPr/>
          </p:nvSpPr>
          <p:spPr>
            <a:xfrm>
              <a:off x="21590" y="49530"/>
              <a:ext cx="157480" cy="1341120"/>
            </a:xfrm>
            <a:custGeom>
              <a:avLst/>
              <a:gdLst/>
              <a:ahLst/>
              <a:cxnLst/>
              <a:rect l="l" t="t" r="r" b="b"/>
              <a:pathLst>
                <a:path w="157480" h="1341120">
                  <a:moveTo>
                    <a:pt x="80010" y="25400"/>
                  </a:moveTo>
                  <a:cubicBezTo>
                    <a:pt x="85090" y="640080"/>
                    <a:pt x="99060" y="651510"/>
                    <a:pt x="104140" y="681990"/>
                  </a:cubicBezTo>
                  <a:cubicBezTo>
                    <a:pt x="110490" y="720090"/>
                    <a:pt x="102870" y="773430"/>
                    <a:pt x="109220" y="812800"/>
                  </a:cubicBezTo>
                  <a:cubicBezTo>
                    <a:pt x="115570" y="845820"/>
                    <a:pt x="130810" y="861060"/>
                    <a:pt x="137160" y="902970"/>
                  </a:cubicBezTo>
                  <a:cubicBezTo>
                    <a:pt x="149860" y="989330"/>
                    <a:pt x="157480" y="1262380"/>
                    <a:pt x="139700" y="1314450"/>
                  </a:cubicBezTo>
                  <a:cubicBezTo>
                    <a:pt x="134620" y="1329690"/>
                    <a:pt x="128270" y="1338580"/>
                    <a:pt x="120650" y="1339850"/>
                  </a:cubicBezTo>
                  <a:cubicBezTo>
                    <a:pt x="113030" y="1341120"/>
                    <a:pt x="91440" y="1328420"/>
                    <a:pt x="88900" y="1320800"/>
                  </a:cubicBezTo>
                  <a:cubicBezTo>
                    <a:pt x="87630" y="1311910"/>
                    <a:pt x="101600" y="1291590"/>
                    <a:pt x="110490" y="1290320"/>
                  </a:cubicBezTo>
                  <a:cubicBezTo>
                    <a:pt x="118110" y="1289050"/>
                    <a:pt x="138430" y="1304290"/>
                    <a:pt x="139700" y="1311910"/>
                  </a:cubicBezTo>
                  <a:cubicBezTo>
                    <a:pt x="140970" y="1320800"/>
                    <a:pt x="124460" y="1339850"/>
                    <a:pt x="115570" y="1339850"/>
                  </a:cubicBezTo>
                  <a:cubicBezTo>
                    <a:pt x="106680" y="1341120"/>
                    <a:pt x="95250" y="1330960"/>
                    <a:pt x="88900" y="1314450"/>
                  </a:cubicBezTo>
                  <a:cubicBezTo>
                    <a:pt x="64770" y="1259840"/>
                    <a:pt x="106680" y="927100"/>
                    <a:pt x="85090" y="873760"/>
                  </a:cubicBezTo>
                  <a:cubicBezTo>
                    <a:pt x="78740" y="859790"/>
                    <a:pt x="68580" y="863600"/>
                    <a:pt x="63500" y="850900"/>
                  </a:cubicBezTo>
                  <a:cubicBezTo>
                    <a:pt x="50800" y="822960"/>
                    <a:pt x="60960" y="737870"/>
                    <a:pt x="53340" y="692150"/>
                  </a:cubicBezTo>
                  <a:cubicBezTo>
                    <a:pt x="48260" y="656590"/>
                    <a:pt x="34290" y="643890"/>
                    <a:pt x="29210" y="599440"/>
                  </a:cubicBezTo>
                  <a:cubicBezTo>
                    <a:pt x="13970" y="490220"/>
                    <a:pt x="0" y="91440"/>
                    <a:pt x="29210" y="25400"/>
                  </a:cubicBezTo>
                  <a:cubicBezTo>
                    <a:pt x="36830" y="8890"/>
                    <a:pt x="48260" y="0"/>
                    <a:pt x="57150" y="1270"/>
                  </a:cubicBezTo>
                  <a:cubicBezTo>
                    <a:pt x="66040" y="1270"/>
                    <a:pt x="80010" y="25400"/>
                    <a:pt x="80010" y="25400"/>
                  </a:cubicBezTo>
                </a:path>
              </a:pathLst>
            </a:custGeom>
            <a:solidFill>
              <a:srgbClr val="0571D3"/>
            </a:solidFill>
            <a:ln cap="sq">
              <a:noFill/>
              <a:prstDash val="solid"/>
              <a:miter/>
            </a:ln>
          </p:spPr>
        </p:sp>
      </p:grpSp>
      <p:grpSp>
        <p:nvGrpSpPr>
          <p:cNvPr id="53" name="Group 53"/>
          <p:cNvGrpSpPr/>
          <p:nvPr/>
        </p:nvGrpSpPr>
        <p:grpSpPr>
          <a:xfrm>
            <a:off x="13865543" y="5351145"/>
            <a:ext cx="181928" cy="1094423"/>
            <a:chOff x="0" y="0"/>
            <a:chExt cx="242570" cy="1459230"/>
          </a:xfrm>
        </p:grpSpPr>
        <p:sp>
          <p:nvSpPr>
            <p:cNvPr id="54" name="Freeform 54"/>
            <p:cNvSpPr/>
            <p:nvPr/>
          </p:nvSpPr>
          <p:spPr>
            <a:xfrm>
              <a:off x="12700" y="49530"/>
              <a:ext cx="181610" cy="1358900"/>
            </a:xfrm>
            <a:custGeom>
              <a:avLst/>
              <a:gdLst/>
              <a:ahLst/>
              <a:cxnLst/>
              <a:rect l="l" t="t" r="r" b="b"/>
              <a:pathLst>
                <a:path w="181610" h="1358900">
                  <a:moveTo>
                    <a:pt x="88900" y="25400"/>
                  </a:moveTo>
                  <a:cubicBezTo>
                    <a:pt x="95250" y="947420"/>
                    <a:pt x="109220" y="951230"/>
                    <a:pt x="115570" y="990600"/>
                  </a:cubicBezTo>
                  <a:cubicBezTo>
                    <a:pt x="127000" y="1060450"/>
                    <a:pt x="99060" y="1285240"/>
                    <a:pt x="118110" y="1292860"/>
                  </a:cubicBezTo>
                  <a:cubicBezTo>
                    <a:pt x="125730" y="1295400"/>
                    <a:pt x="138430" y="1261110"/>
                    <a:pt x="148590" y="1259840"/>
                  </a:cubicBezTo>
                  <a:cubicBezTo>
                    <a:pt x="158750" y="1259840"/>
                    <a:pt x="177800" y="1273810"/>
                    <a:pt x="177800" y="1282700"/>
                  </a:cubicBezTo>
                  <a:cubicBezTo>
                    <a:pt x="179070" y="1290320"/>
                    <a:pt x="162560" y="1308100"/>
                    <a:pt x="153670" y="1310640"/>
                  </a:cubicBezTo>
                  <a:cubicBezTo>
                    <a:pt x="147320" y="1311910"/>
                    <a:pt x="137160" y="1305560"/>
                    <a:pt x="132080" y="1300480"/>
                  </a:cubicBezTo>
                  <a:cubicBezTo>
                    <a:pt x="128270" y="1295400"/>
                    <a:pt x="125730" y="1283970"/>
                    <a:pt x="129540" y="1276350"/>
                  </a:cubicBezTo>
                  <a:cubicBezTo>
                    <a:pt x="132080" y="1270000"/>
                    <a:pt x="146050" y="1259840"/>
                    <a:pt x="154940" y="1259840"/>
                  </a:cubicBezTo>
                  <a:cubicBezTo>
                    <a:pt x="162560" y="1259840"/>
                    <a:pt x="175260" y="1270000"/>
                    <a:pt x="177800" y="1280160"/>
                  </a:cubicBezTo>
                  <a:cubicBezTo>
                    <a:pt x="181610" y="1294130"/>
                    <a:pt x="162560" y="1330960"/>
                    <a:pt x="148590" y="1343660"/>
                  </a:cubicBezTo>
                  <a:cubicBezTo>
                    <a:pt x="138430" y="1353820"/>
                    <a:pt x="121920" y="1358900"/>
                    <a:pt x="109220" y="1357630"/>
                  </a:cubicBezTo>
                  <a:cubicBezTo>
                    <a:pt x="96520" y="1355090"/>
                    <a:pt x="81280" y="1348740"/>
                    <a:pt x="72390" y="1330960"/>
                  </a:cubicBezTo>
                  <a:cubicBezTo>
                    <a:pt x="46990" y="1283970"/>
                    <a:pt x="77470" y="1071880"/>
                    <a:pt x="66040" y="995680"/>
                  </a:cubicBezTo>
                  <a:cubicBezTo>
                    <a:pt x="59690" y="955040"/>
                    <a:pt x="44450" y="951230"/>
                    <a:pt x="38100" y="904240"/>
                  </a:cubicBezTo>
                  <a:cubicBezTo>
                    <a:pt x="16510" y="763270"/>
                    <a:pt x="0" y="109220"/>
                    <a:pt x="38100" y="25400"/>
                  </a:cubicBezTo>
                  <a:cubicBezTo>
                    <a:pt x="45720" y="8890"/>
                    <a:pt x="57150" y="0"/>
                    <a:pt x="66040" y="1270"/>
                  </a:cubicBezTo>
                  <a:cubicBezTo>
                    <a:pt x="73660" y="1270"/>
                    <a:pt x="88900" y="25400"/>
                    <a:pt x="88900" y="25400"/>
                  </a:cubicBezTo>
                </a:path>
              </a:pathLst>
            </a:custGeom>
            <a:solidFill>
              <a:srgbClr val="0571D3"/>
            </a:solidFill>
            <a:ln cap="sq">
              <a:noFill/>
              <a:prstDash val="solid"/>
              <a:miter/>
            </a:ln>
          </p:spPr>
        </p:sp>
      </p:grpSp>
      <p:grpSp>
        <p:nvGrpSpPr>
          <p:cNvPr id="55" name="Group 55"/>
          <p:cNvGrpSpPr/>
          <p:nvPr/>
        </p:nvGrpSpPr>
        <p:grpSpPr>
          <a:xfrm>
            <a:off x="16721138" y="5352097"/>
            <a:ext cx="340042" cy="1145858"/>
            <a:chOff x="0" y="0"/>
            <a:chExt cx="453390" cy="1527810"/>
          </a:xfrm>
        </p:grpSpPr>
        <p:sp>
          <p:nvSpPr>
            <p:cNvPr id="56" name="Freeform 56"/>
            <p:cNvSpPr/>
            <p:nvPr/>
          </p:nvSpPr>
          <p:spPr>
            <a:xfrm>
              <a:off x="46990" y="48260"/>
              <a:ext cx="354330" cy="1431290"/>
            </a:xfrm>
            <a:custGeom>
              <a:avLst/>
              <a:gdLst/>
              <a:ahLst/>
              <a:cxnLst/>
              <a:rect l="l" t="t" r="r" b="b"/>
              <a:pathLst>
                <a:path w="354330" h="1431290">
                  <a:moveTo>
                    <a:pt x="54610" y="25400"/>
                  </a:moveTo>
                  <a:cubicBezTo>
                    <a:pt x="93980" y="327660"/>
                    <a:pt x="118110" y="388620"/>
                    <a:pt x="128270" y="443230"/>
                  </a:cubicBezTo>
                  <a:cubicBezTo>
                    <a:pt x="135890" y="488950"/>
                    <a:pt x="132080" y="544830"/>
                    <a:pt x="140970" y="568960"/>
                  </a:cubicBezTo>
                  <a:cubicBezTo>
                    <a:pt x="144780" y="580390"/>
                    <a:pt x="152400" y="580390"/>
                    <a:pt x="156210" y="590550"/>
                  </a:cubicBezTo>
                  <a:cubicBezTo>
                    <a:pt x="165100" y="609600"/>
                    <a:pt x="160020" y="650240"/>
                    <a:pt x="167640" y="680720"/>
                  </a:cubicBezTo>
                  <a:cubicBezTo>
                    <a:pt x="177800" y="717550"/>
                    <a:pt x="204470" y="753110"/>
                    <a:pt x="215900" y="795020"/>
                  </a:cubicBezTo>
                  <a:cubicBezTo>
                    <a:pt x="228600" y="844550"/>
                    <a:pt x="220980" y="908050"/>
                    <a:pt x="233680" y="960120"/>
                  </a:cubicBezTo>
                  <a:cubicBezTo>
                    <a:pt x="245110" y="1009650"/>
                    <a:pt x="276860" y="1055370"/>
                    <a:pt x="287020" y="1102360"/>
                  </a:cubicBezTo>
                  <a:cubicBezTo>
                    <a:pt x="295910" y="1145540"/>
                    <a:pt x="285750" y="1197610"/>
                    <a:pt x="293370" y="1230630"/>
                  </a:cubicBezTo>
                  <a:cubicBezTo>
                    <a:pt x="298450" y="1253490"/>
                    <a:pt x="312420" y="1267460"/>
                    <a:pt x="317500" y="1286510"/>
                  </a:cubicBezTo>
                  <a:cubicBezTo>
                    <a:pt x="322580" y="1306830"/>
                    <a:pt x="316230" y="1332230"/>
                    <a:pt x="322580" y="1351280"/>
                  </a:cubicBezTo>
                  <a:cubicBezTo>
                    <a:pt x="328930" y="1371600"/>
                    <a:pt x="354330" y="1391920"/>
                    <a:pt x="354330" y="1405890"/>
                  </a:cubicBezTo>
                  <a:cubicBezTo>
                    <a:pt x="354330" y="1414780"/>
                    <a:pt x="347980" y="1422400"/>
                    <a:pt x="341630" y="1426210"/>
                  </a:cubicBezTo>
                  <a:cubicBezTo>
                    <a:pt x="336550" y="1430020"/>
                    <a:pt x="325120" y="1431290"/>
                    <a:pt x="318770" y="1428750"/>
                  </a:cubicBezTo>
                  <a:cubicBezTo>
                    <a:pt x="311150" y="1424940"/>
                    <a:pt x="303530" y="1409700"/>
                    <a:pt x="303530" y="1400810"/>
                  </a:cubicBezTo>
                  <a:cubicBezTo>
                    <a:pt x="303530" y="1394460"/>
                    <a:pt x="311150" y="1385570"/>
                    <a:pt x="317500" y="1381760"/>
                  </a:cubicBezTo>
                  <a:cubicBezTo>
                    <a:pt x="323850" y="1379220"/>
                    <a:pt x="335280" y="1379220"/>
                    <a:pt x="341630" y="1383030"/>
                  </a:cubicBezTo>
                  <a:cubicBezTo>
                    <a:pt x="346710" y="1386840"/>
                    <a:pt x="353060" y="1395730"/>
                    <a:pt x="354330" y="1403350"/>
                  </a:cubicBezTo>
                  <a:cubicBezTo>
                    <a:pt x="354330" y="1409700"/>
                    <a:pt x="350520" y="1421130"/>
                    <a:pt x="344170" y="1424940"/>
                  </a:cubicBezTo>
                  <a:cubicBezTo>
                    <a:pt x="337820" y="1430020"/>
                    <a:pt x="322580" y="1431290"/>
                    <a:pt x="313690" y="1424940"/>
                  </a:cubicBezTo>
                  <a:cubicBezTo>
                    <a:pt x="298450" y="1417320"/>
                    <a:pt x="280670" y="1379220"/>
                    <a:pt x="271780" y="1353820"/>
                  </a:cubicBezTo>
                  <a:cubicBezTo>
                    <a:pt x="264160" y="1329690"/>
                    <a:pt x="270510" y="1296670"/>
                    <a:pt x="264160" y="1275080"/>
                  </a:cubicBezTo>
                  <a:cubicBezTo>
                    <a:pt x="259080" y="1258570"/>
                    <a:pt x="248920" y="1253490"/>
                    <a:pt x="243840" y="1234440"/>
                  </a:cubicBezTo>
                  <a:cubicBezTo>
                    <a:pt x="233680" y="1200150"/>
                    <a:pt x="241300" y="1127760"/>
                    <a:pt x="229870" y="1080770"/>
                  </a:cubicBezTo>
                  <a:cubicBezTo>
                    <a:pt x="219710" y="1037590"/>
                    <a:pt x="193040" y="1005840"/>
                    <a:pt x="182880" y="963930"/>
                  </a:cubicBezTo>
                  <a:cubicBezTo>
                    <a:pt x="172720" y="919480"/>
                    <a:pt x="181610" y="864870"/>
                    <a:pt x="170180" y="819150"/>
                  </a:cubicBezTo>
                  <a:cubicBezTo>
                    <a:pt x="160020" y="773430"/>
                    <a:pt x="127000" y="726440"/>
                    <a:pt x="118110" y="688340"/>
                  </a:cubicBezTo>
                  <a:cubicBezTo>
                    <a:pt x="111760" y="660400"/>
                    <a:pt x="118110" y="635000"/>
                    <a:pt x="113030" y="614680"/>
                  </a:cubicBezTo>
                  <a:cubicBezTo>
                    <a:pt x="107950" y="599440"/>
                    <a:pt x="99060" y="596900"/>
                    <a:pt x="91440" y="574040"/>
                  </a:cubicBezTo>
                  <a:cubicBezTo>
                    <a:pt x="66040" y="501650"/>
                    <a:pt x="7620" y="167640"/>
                    <a:pt x="3810" y="77470"/>
                  </a:cubicBezTo>
                  <a:cubicBezTo>
                    <a:pt x="2540" y="44450"/>
                    <a:pt x="0" y="20320"/>
                    <a:pt x="10160" y="8890"/>
                  </a:cubicBezTo>
                  <a:cubicBezTo>
                    <a:pt x="16510" y="1270"/>
                    <a:pt x="30480" y="0"/>
                    <a:pt x="38100" y="2540"/>
                  </a:cubicBezTo>
                  <a:cubicBezTo>
                    <a:pt x="45720" y="5080"/>
                    <a:pt x="54610" y="25400"/>
                    <a:pt x="54610" y="25400"/>
                  </a:cubicBezTo>
                </a:path>
              </a:pathLst>
            </a:custGeom>
            <a:solidFill>
              <a:srgbClr val="0571D3"/>
            </a:solidFill>
            <a:ln cap="sq">
              <a:noFill/>
              <a:prstDash val="solid"/>
              <a:miter/>
            </a:ln>
          </p:spPr>
        </p:sp>
      </p:grpSp>
      <p:grpSp>
        <p:nvGrpSpPr>
          <p:cNvPr id="57" name="Group 57"/>
          <p:cNvGrpSpPr/>
          <p:nvPr/>
        </p:nvGrpSpPr>
        <p:grpSpPr>
          <a:xfrm>
            <a:off x="1634490" y="4093845"/>
            <a:ext cx="494347" cy="434340"/>
            <a:chOff x="0" y="0"/>
            <a:chExt cx="659130" cy="579120"/>
          </a:xfrm>
        </p:grpSpPr>
        <p:sp>
          <p:nvSpPr>
            <p:cNvPr id="58" name="Freeform 58"/>
            <p:cNvSpPr/>
            <p:nvPr/>
          </p:nvSpPr>
          <p:spPr>
            <a:xfrm>
              <a:off x="49530" y="46990"/>
              <a:ext cx="561340" cy="480060"/>
            </a:xfrm>
            <a:custGeom>
              <a:avLst/>
              <a:gdLst/>
              <a:ahLst/>
              <a:cxnLst/>
              <a:rect l="l" t="t" r="r" b="b"/>
              <a:pathLst>
                <a:path w="561340" h="480060">
                  <a:moveTo>
                    <a:pt x="45720" y="11430"/>
                  </a:moveTo>
                  <a:cubicBezTo>
                    <a:pt x="129540" y="162560"/>
                    <a:pt x="125730" y="191770"/>
                    <a:pt x="135890" y="208280"/>
                  </a:cubicBezTo>
                  <a:cubicBezTo>
                    <a:pt x="144780" y="222250"/>
                    <a:pt x="160020" y="222250"/>
                    <a:pt x="170180" y="236220"/>
                  </a:cubicBezTo>
                  <a:cubicBezTo>
                    <a:pt x="187960" y="260350"/>
                    <a:pt x="201930" y="328930"/>
                    <a:pt x="218440" y="356870"/>
                  </a:cubicBezTo>
                  <a:cubicBezTo>
                    <a:pt x="229870" y="372110"/>
                    <a:pt x="245110" y="375920"/>
                    <a:pt x="251460" y="391160"/>
                  </a:cubicBezTo>
                  <a:cubicBezTo>
                    <a:pt x="260350" y="407670"/>
                    <a:pt x="264160" y="441960"/>
                    <a:pt x="259080" y="457200"/>
                  </a:cubicBezTo>
                  <a:cubicBezTo>
                    <a:pt x="255270" y="468630"/>
                    <a:pt x="242570" y="480060"/>
                    <a:pt x="233680" y="480060"/>
                  </a:cubicBezTo>
                  <a:cubicBezTo>
                    <a:pt x="226060" y="480060"/>
                    <a:pt x="213360" y="469900"/>
                    <a:pt x="208280" y="458470"/>
                  </a:cubicBezTo>
                  <a:cubicBezTo>
                    <a:pt x="200660" y="439420"/>
                    <a:pt x="198120" y="402590"/>
                    <a:pt x="213360" y="367030"/>
                  </a:cubicBezTo>
                  <a:cubicBezTo>
                    <a:pt x="246380" y="294640"/>
                    <a:pt x="454660" y="148590"/>
                    <a:pt x="494030" y="90170"/>
                  </a:cubicBezTo>
                  <a:cubicBezTo>
                    <a:pt x="509270" y="68580"/>
                    <a:pt x="505460" y="48260"/>
                    <a:pt x="515620" y="39370"/>
                  </a:cubicBezTo>
                  <a:cubicBezTo>
                    <a:pt x="521970" y="33020"/>
                    <a:pt x="530860" y="29210"/>
                    <a:pt x="537210" y="30480"/>
                  </a:cubicBezTo>
                  <a:cubicBezTo>
                    <a:pt x="544830" y="31750"/>
                    <a:pt x="553720" y="38100"/>
                    <a:pt x="557530" y="44450"/>
                  </a:cubicBezTo>
                  <a:cubicBezTo>
                    <a:pt x="560070" y="50800"/>
                    <a:pt x="560070" y="62230"/>
                    <a:pt x="556260" y="68580"/>
                  </a:cubicBezTo>
                  <a:cubicBezTo>
                    <a:pt x="553720" y="74930"/>
                    <a:pt x="543560" y="80010"/>
                    <a:pt x="537210" y="81280"/>
                  </a:cubicBezTo>
                  <a:cubicBezTo>
                    <a:pt x="529590" y="81280"/>
                    <a:pt x="519430" y="77470"/>
                    <a:pt x="514350" y="72390"/>
                  </a:cubicBezTo>
                  <a:cubicBezTo>
                    <a:pt x="510540" y="64770"/>
                    <a:pt x="509270" y="48260"/>
                    <a:pt x="514350" y="40640"/>
                  </a:cubicBezTo>
                  <a:cubicBezTo>
                    <a:pt x="516890" y="35560"/>
                    <a:pt x="528320" y="30480"/>
                    <a:pt x="534670" y="30480"/>
                  </a:cubicBezTo>
                  <a:cubicBezTo>
                    <a:pt x="542290" y="30480"/>
                    <a:pt x="552450" y="34290"/>
                    <a:pt x="556260" y="41910"/>
                  </a:cubicBezTo>
                  <a:cubicBezTo>
                    <a:pt x="561340" y="57150"/>
                    <a:pt x="548640" y="96520"/>
                    <a:pt x="530860" y="124460"/>
                  </a:cubicBezTo>
                  <a:cubicBezTo>
                    <a:pt x="501650" y="170180"/>
                    <a:pt x="414020" y="220980"/>
                    <a:pt x="367030" y="270510"/>
                  </a:cubicBezTo>
                  <a:cubicBezTo>
                    <a:pt x="325120" y="313690"/>
                    <a:pt x="274320" y="367030"/>
                    <a:pt x="260350" y="405130"/>
                  </a:cubicBezTo>
                  <a:cubicBezTo>
                    <a:pt x="251460" y="426720"/>
                    <a:pt x="264160" y="450850"/>
                    <a:pt x="257810" y="463550"/>
                  </a:cubicBezTo>
                  <a:cubicBezTo>
                    <a:pt x="252730" y="472440"/>
                    <a:pt x="242570" y="480060"/>
                    <a:pt x="233680" y="480060"/>
                  </a:cubicBezTo>
                  <a:cubicBezTo>
                    <a:pt x="226060" y="480060"/>
                    <a:pt x="214630" y="473710"/>
                    <a:pt x="209550" y="463550"/>
                  </a:cubicBezTo>
                  <a:cubicBezTo>
                    <a:pt x="201930" y="450850"/>
                    <a:pt x="214630" y="417830"/>
                    <a:pt x="205740" y="397510"/>
                  </a:cubicBezTo>
                  <a:cubicBezTo>
                    <a:pt x="195580" y="377190"/>
                    <a:pt x="162560" y="364490"/>
                    <a:pt x="152400" y="344170"/>
                  </a:cubicBezTo>
                  <a:cubicBezTo>
                    <a:pt x="142240" y="323850"/>
                    <a:pt x="152400" y="290830"/>
                    <a:pt x="142240" y="276860"/>
                  </a:cubicBezTo>
                  <a:cubicBezTo>
                    <a:pt x="134620" y="265430"/>
                    <a:pt x="119380" y="266700"/>
                    <a:pt x="110490" y="257810"/>
                  </a:cubicBezTo>
                  <a:cubicBezTo>
                    <a:pt x="100330" y="247650"/>
                    <a:pt x="92710" y="232410"/>
                    <a:pt x="86360" y="217170"/>
                  </a:cubicBezTo>
                  <a:cubicBezTo>
                    <a:pt x="81280" y="201930"/>
                    <a:pt x="83820" y="185420"/>
                    <a:pt x="76200" y="165100"/>
                  </a:cubicBezTo>
                  <a:cubicBezTo>
                    <a:pt x="63500" y="130810"/>
                    <a:pt x="2540" y="63500"/>
                    <a:pt x="1270" y="34290"/>
                  </a:cubicBezTo>
                  <a:cubicBezTo>
                    <a:pt x="0" y="20320"/>
                    <a:pt x="6350" y="7620"/>
                    <a:pt x="13970" y="3810"/>
                  </a:cubicBezTo>
                  <a:cubicBezTo>
                    <a:pt x="20320" y="0"/>
                    <a:pt x="45720" y="11430"/>
                    <a:pt x="45720" y="11430"/>
                  </a:cubicBezTo>
                </a:path>
              </a:pathLst>
            </a:custGeom>
            <a:solidFill>
              <a:srgbClr val="0571D3"/>
            </a:solidFill>
            <a:ln cap="sq">
              <a:noFill/>
              <a:prstDash val="solid"/>
              <a:miter/>
            </a:ln>
          </p:spPr>
        </p:sp>
      </p:grpSp>
      <p:grpSp>
        <p:nvGrpSpPr>
          <p:cNvPr id="59" name="Group 59"/>
          <p:cNvGrpSpPr/>
          <p:nvPr/>
        </p:nvGrpSpPr>
        <p:grpSpPr>
          <a:xfrm>
            <a:off x="3928110" y="3866197"/>
            <a:ext cx="607695" cy="317182"/>
            <a:chOff x="0" y="0"/>
            <a:chExt cx="810260" cy="422910"/>
          </a:xfrm>
        </p:grpSpPr>
        <p:sp>
          <p:nvSpPr>
            <p:cNvPr id="60" name="Freeform 60"/>
            <p:cNvSpPr/>
            <p:nvPr/>
          </p:nvSpPr>
          <p:spPr>
            <a:xfrm>
              <a:off x="48260" y="50800"/>
              <a:ext cx="712470" cy="322580"/>
            </a:xfrm>
            <a:custGeom>
              <a:avLst/>
              <a:gdLst/>
              <a:ahLst/>
              <a:cxnLst/>
              <a:rect l="l" t="t" r="r" b="b"/>
              <a:pathLst>
                <a:path w="712470" h="322580">
                  <a:moveTo>
                    <a:pt x="25400" y="0"/>
                  </a:moveTo>
                  <a:cubicBezTo>
                    <a:pt x="83820" y="7620"/>
                    <a:pt x="114300" y="38100"/>
                    <a:pt x="138430" y="46990"/>
                  </a:cubicBezTo>
                  <a:cubicBezTo>
                    <a:pt x="157480" y="55880"/>
                    <a:pt x="179070" y="53340"/>
                    <a:pt x="193040" y="60960"/>
                  </a:cubicBezTo>
                  <a:cubicBezTo>
                    <a:pt x="203200" y="67310"/>
                    <a:pt x="204470" y="80010"/>
                    <a:pt x="214630" y="85090"/>
                  </a:cubicBezTo>
                  <a:cubicBezTo>
                    <a:pt x="229870" y="92710"/>
                    <a:pt x="259080" y="85090"/>
                    <a:pt x="276860" y="90170"/>
                  </a:cubicBezTo>
                  <a:cubicBezTo>
                    <a:pt x="292100" y="93980"/>
                    <a:pt x="300990" y="105410"/>
                    <a:pt x="317500" y="110490"/>
                  </a:cubicBezTo>
                  <a:cubicBezTo>
                    <a:pt x="339090" y="118110"/>
                    <a:pt x="383540" y="114300"/>
                    <a:pt x="402590" y="123190"/>
                  </a:cubicBezTo>
                  <a:cubicBezTo>
                    <a:pt x="412750" y="129540"/>
                    <a:pt x="414020" y="140970"/>
                    <a:pt x="424180" y="146050"/>
                  </a:cubicBezTo>
                  <a:cubicBezTo>
                    <a:pt x="440690" y="153670"/>
                    <a:pt x="473710" y="144780"/>
                    <a:pt x="494030" y="153670"/>
                  </a:cubicBezTo>
                  <a:cubicBezTo>
                    <a:pt x="514350" y="163830"/>
                    <a:pt x="527050" y="196850"/>
                    <a:pt x="548640" y="207010"/>
                  </a:cubicBezTo>
                  <a:cubicBezTo>
                    <a:pt x="567690" y="215900"/>
                    <a:pt x="594360" y="204470"/>
                    <a:pt x="613410" y="213360"/>
                  </a:cubicBezTo>
                  <a:cubicBezTo>
                    <a:pt x="635000" y="223520"/>
                    <a:pt x="650240" y="256540"/>
                    <a:pt x="668020" y="266700"/>
                  </a:cubicBezTo>
                  <a:cubicBezTo>
                    <a:pt x="679450" y="273050"/>
                    <a:pt x="694690" y="270510"/>
                    <a:pt x="702310" y="276860"/>
                  </a:cubicBezTo>
                  <a:cubicBezTo>
                    <a:pt x="707390" y="281940"/>
                    <a:pt x="712470" y="292100"/>
                    <a:pt x="711200" y="298450"/>
                  </a:cubicBezTo>
                  <a:cubicBezTo>
                    <a:pt x="708660" y="306070"/>
                    <a:pt x="697230" y="318770"/>
                    <a:pt x="689610" y="321310"/>
                  </a:cubicBezTo>
                  <a:cubicBezTo>
                    <a:pt x="681990" y="322580"/>
                    <a:pt x="671830" y="318770"/>
                    <a:pt x="666750" y="312420"/>
                  </a:cubicBezTo>
                  <a:cubicBezTo>
                    <a:pt x="661670" y="306070"/>
                    <a:pt x="660400" y="289560"/>
                    <a:pt x="664210" y="281940"/>
                  </a:cubicBezTo>
                  <a:cubicBezTo>
                    <a:pt x="666750" y="275590"/>
                    <a:pt x="676910" y="270510"/>
                    <a:pt x="684530" y="270510"/>
                  </a:cubicBezTo>
                  <a:cubicBezTo>
                    <a:pt x="690880" y="270510"/>
                    <a:pt x="702310" y="274320"/>
                    <a:pt x="706120" y="280670"/>
                  </a:cubicBezTo>
                  <a:cubicBezTo>
                    <a:pt x="709930" y="285750"/>
                    <a:pt x="712470" y="297180"/>
                    <a:pt x="709930" y="303530"/>
                  </a:cubicBezTo>
                  <a:cubicBezTo>
                    <a:pt x="706120" y="311150"/>
                    <a:pt x="694690" y="321310"/>
                    <a:pt x="684530" y="321310"/>
                  </a:cubicBezTo>
                  <a:cubicBezTo>
                    <a:pt x="668020" y="321310"/>
                    <a:pt x="648970" y="290830"/>
                    <a:pt x="626110" y="279400"/>
                  </a:cubicBezTo>
                  <a:cubicBezTo>
                    <a:pt x="600710" y="267970"/>
                    <a:pt x="561340" y="265430"/>
                    <a:pt x="541020" y="252730"/>
                  </a:cubicBezTo>
                  <a:cubicBezTo>
                    <a:pt x="525780" y="243840"/>
                    <a:pt x="524510" y="231140"/>
                    <a:pt x="506730" y="219710"/>
                  </a:cubicBezTo>
                  <a:cubicBezTo>
                    <a:pt x="464820" y="194310"/>
                    <a:pt x="325120" y="151130"/>
                    <a:pt x="271780" y="139700"/>
                  </a:cubicBezTo>
                  <a:cubicBezTo>
                    <a:pt x="245110" y="133350"/>
                    <a:pt x="234950" y="140970"/>
                    <a:pt x="210820" y="133350"/>
                  </a:cubicBezTo>
                  <a:cubicBezTo>
                    <a:pt x="170180" y="121920"/>
                    <a:pt x="95250" y="60960"/>
                    <a:pt x="58420" y="50800"/>
                  </a:cubicBezTo>
                  <a:cubicBezTo>
                    <a:pt x="40640" y="45720"/>
                    <a:pt x="24130" y="55880"/>
                    <a:pt x="13970" y="48260"/>
                  </a:cubicBezTo>
                  <a:cubicBezTo>
                    <a:pt x="6350" y="41910"/>
                    <a:pt x="0" y="25400"/>
                    <a:pt x="2540" y="16510"/>
                  </a:cubicBezTo>
                  <a:cubicBezTo>
                    <a:pt x="5080" y="8890"/>
                    <a:pt x="25400" y="0"/>
                    <a:pt x="25400" y="0"/>
                  </a:cubicBezTo>
                </a:path>
              </a:pathLst>
            </a:custGeom>
            <a:solidFill>
              <a:srgbClr val="0571D3"/>
            </a:solidFill>
            <a:ln cap="sq">
              <a:noFill/>
              <a:prstDash val="solid"/>
              <a:miter/>
            </a:ln>
          </p:spPr>
        </p:sp>
      </p:grpSp>
      <p:grpSp>
        <p:nvGrpSpPr>
          <p:cNvPr id="61" name="Group 61"/>
          <p:cNvGrpSpPr/>
          <p:nvPr/>
        </p:nvGrpSpPr>
        <p:grpSpPr>
          <a:xfrm>
            <a:off x="4286250" y="3933825"/>
            <a:ext cx="457200" cy="360045"/>
            <a:chOff x="0" y="0"/>
            <a:chExt cx="609600" cy="480060"/>
          </a:xfrm>
        </p:grpSpPr>
        <p:sp>
          <p:nvSpPr>
            <p:cNvPr id="62" name="Freeform 62"/>
            <p:cNvSpPr/>
            <p:nvPr/>
          </p:nvSpPr>
          <p:spPr>
            <a:xfrm>
              <a:off x="50800" y="49530"/>
              <a:ext cx="509270" cy="394970"/>
            </a:xfrm>
            <a:custGeom>
              <a:avLst/>
              <a:gdLst/>
              <a:ahLst/>
              <a:cxnLst/>
              <a:rect l="l" t="t" r="r" b="b"/>
              <a:pathLst>
                <a:path w="509270" h="394970">
                  <a:moveTo>
                    <a:pt x="25400" y="300990"/>
                  </a:moveTo>
                  <a:cubicBezTo>
                    <a:pt x="254000" y="308610"/>
                    <a:pt x="252730" y="318770"/>
                    <a:pt x="267970" y="325120"/>
                  </a:cubicBezTo>
                  <a:cubicBezTo>
                    <a:pt x="306070" y="337820"/>
                    <a:pt x="457200" y="316230"/>
                    <a:pt x="488950" y="331470"/>
                  </a:cubicBezTo>
                  <a:cubicBezTo>
                    <a:pt x="500380" y="337820"/>
                    <a:pt x="506730" y="345440"/>
                    <a:pt x="508000" y="353060"/>
                  </a:cubicBezTo>
                  <a:cubicBezTo>
                    <a:pt x="509270" y="360680"/>
                    <a:pt x="506730" y="372110"/>
                    <a:pt x="500380" y="375920"/>
                  </a:cubicBezTo>
                  <a:cubicBezTo>
                    <a:pt x="490220" y="382270"/>
                    <a:pt x="464820" y="382270"/>
                    <a:pt x="445770" y="373380"/>
                  </a:cubicBezTo>
                  <a:cubicBezTo>
                    <a:pt x="414020" y="359410"/>
                    <a:pt x="364490" y="307340"/>
                    <a:pt x="340360" y="264160"/>
                  </a:cubicBezTo>
                  <a:cubicBezTo>
                    <a:pt x="316230" y="219710"/>
                    <a:pt x="308610" y="157480"/>
                    <a:pt x="302260" y="111760"/>
                  </a:cubicBezTo>
                  <a:cubicBezTo>
                    <a:pt x="298450" y="76200"/>
                    <a:pt x="292100" y="33020"/>
                    <a:pt x="302260" y="16510"/>
                  </a:cubicBezTo>
                  <a:cubicBezTo>
                    <a:pt x="307340" y="6350"/>
                    <a:pt x="320040" y="0"/>
                    <a:pt x="327660" y="1270"/>
                  </a:cubicBezTo>
                  <a:cubicBezTo>
                    <a:pt x="335280" y="2540"/>
                    <a:pt x="350520" y="17780"/>
                    <a:pt x="350520" y="25400"/>
                  </a:cubicBezTo>
                  <a:cubicBezTo>
                    <a:pt x="350520" y="34290"/>
                    <a:pt x="332740" y="50800"/>
                    <a:pt x="323850" y="52070"/>
                  </a:cubicBezTo>
                  <a:cubicBezTo>
                    <a:pt x="316230" y="53340"/>
                    <a:pt x="307340" y="45720"/>
                    <a:pt x="303530" y="39370"/>
                  </a:cubicBezTo>
                  <a:cubicBezTo>
                    <a:pt x="299720" y="33020"/>
                    <a:pt x="298450" y="21590"/>
                    <a:pt x="302260" y="15240"/>
                  </a:cubicBezTo>
                  <a:cubicBezTo>
                    <a:pt x="307340" y="8890"/>
                    <a:pt x="322580" y="0"/>
                    <a:pt x="330200" y="2540"/>
                  </a:cubicBezTo>
                  <a:cubicBezTo>
                    <a:pt x="339090" y="3810"/>
                    <a:pt x="350520" y="24130"/>
                    <a:pt x="350520" y="33020"/>
                  </a:cubicBezTo>
                  <a:cubicBezTo>
                    <a:pt x="349250" y="39370"/>
                    <a:pt x="341630" y="48260"/>
                    <a:pt x="334010" y="50800"/>
                  </a:cubicBezTo>
                  <a:cubicBezTo>
                    <a:pt x="326390" y="53340"/>
                    <a:pt x="309880" y="48260"/>
                    <a:pt x="304800" y="41910"/>
                  </a:cubicBezTo>
                  <a:cubicBezTo>
                    <a:pt x="299720" y="35560"/>
                    <a:pt x="298450" y="22860"/>
                    <a:pt x="302260" y="16510"/>
                  </a:cubicBezTo>
                  <a:cubicBezTo>
                    <a:pt x="306070" y="8890"/>
                    <a:pt x="318770" y="1270"/>
                    <a:pt x="327660" y="1270"/>
                  </a:cubicBezTo>
                  <a:cubicBezTo>
                    <a:pt x="335280" y="2540"/>
                    <a:pt x="344170" y="8890"/>
                    <a:pt x="349250" y="20320"/>
                  </a:cubicBezTo>
                  <a:cubicBezTo>
                    <a:pt x="361950" y="43180"/>
                    <a:pt x="351790" y="124460"/>
                    <a:pt x="360680" y="154940"/>
                  </a:cubicBezTo>
                  <a:cubicBezTo>
                    <a:pt x="365760" y="172720"/>
                    <a:pt x="377190" y="180340"/>
                    <a:pt x="382270" y="194310"/>
                  </a:cubicBezTo>
                  <a:cubicBezTo>
                    <a:pt x="387350" y="212090"/>
                    <a:pt x="378460" y="242570"/>
                    <a:pt x="387350" y="254000"/>
                  </a:cubicBezTo>
                  <a:cubicBezTo>
                    <a:pt x="393700" y="264160"/>
                    <a:pt x="410210" y="260350"/>
                    <a:pt x="419100" y="269240"/>
                  </a:cubicBezTo>
                  <a:cubicBezTo>
                    <a:pt x="430530" y="279400"/>
                    <a:pt x="431800" y="300990"/>
                    <a:pt x="443230" y="312420"/>
                  </a:cubicBezTo>
                  <a:cubicBezTo>
                    <a:pt x="457200" y="325120"/>
                    <a:pt x="491490" y="325120"/>
                    <a:pt x="500380" y="337820"/>
                  </a:cubicBezTo>
                  <a:cubicBezTo>
                    <a:pt x="506730" y="347980"/>
                    <a:pt x="508000" y="367030"/>
                    <a:pt x="500380" y="375920"/>
                  </a:cubicBezTo>
                  <a:cubicBezTo>
                    <a:pt x="481330" y="394970"/>
                    <a:pt x="375920" y="386080"/>
                    <a:pt x="327660" y="379730"/>
                  </a:cubicBezTo>
                  <a:cubicBezTo>
                    <a:pt x="289560" y="374650"/>
                    <a:pt x="269240" y="355600"/>
                    <a:pt x="229870" y="350520"/>
                  </a:cubicBezTo>
                  <a:cubicBezTo>
                    <a:pt x="172720" y="341630"/>
                    <a:pt x="50800" y="368300"/>
                    <a:pt x="19050" y="351790"/>
                  </a:cubicBezTo>
                  <a:cubicBezTo>
                    <a:pt x="6350" y="345440"/>
                    <a:pt x="0" y="331470"/>
                    <a:pt x="0" y="323850"/>
                  </a:cubicBezTo>
                  <a:cubicBezTo>
                    <a:pt x="1270" y="314960"/>
                    <a:pt x="25400" y="300990"/>
                    <a:pt x="25400" y="300990"/>
                  </a:cubicBezTo>
                </a:path>
              </a:pathLst>
            </a:custGeom>
            <a:solidFill>
              <a:srgbClr val="0571D3"/>
            </a:solidFill>
            <a:ln cap="sq">
              <a:noFill/>
              <a:prstDash val="solid"/>
              <a:miter/>
            </a:ln>
          </p:spPr>
        </p:sp>
      </p:grpSp>
      <p:grpSp>
        <p:nvGrpSpPr>
          <p:cNvPr id="63" name="Group 63"/>
          <p:cNvGrpSpPr/>
          <p:nvPr/>
        </p:nvGrpSpPr>
        <p:grpSpPr>
          <a:xfrm>
            <a:off x="8131493" y="3979545"/>
            <a:ext cx="474345" cy="335280"/>
            <a:chOff x="0" y="0"/>
            <a:chExt cx="632460" cy="447040"/>
          </a:xfrm>
        </p:grpSpPr>
        <p:sp>
          <p:nvSpPr>
            <p:cNvPr id="64" name="Freeform 64"/>
            <p:cNvSpPr/>
            <p:nvPr/>
          </p:nvSpPr>
          <p:spPr>
            <a:xfrm>
              <a:off x="34290" y="49530"/>
              <a:ext cx="547370" cy="359410"/>
            </a:xfrm>
            <a:custGeom>
              <a:avLst/>
              <a:gdLst/>
              <a:ahLst/>
              <a:cxnLst/>
              <a:rect l="l" t="t" r="r" b="b"/>
              <a:pathLst>
                <a:path w="547370" h="359410">
                  <a:moveTo>
                    <a:pt x="67310" y="25400"/>
                  </a:moveTo>
                  <a:cubicBezTo>
                    <a:pt x="71120" y="267970"/>
                    <a:pt x="73660" y="287020"/>
                    <a:pt x="86360" y="295910"/>
                  </a:cubicBezTo>
                  <a:cubicBezTo>
                    <a:pt x="99060" y="306070"/>
                    <a:pt x="123190" y="303530"/>
                    <a:pt x="142240" y="298450"/>
                  </a:cubicBezTo>
                  <a:cubicBezTo>
                    <a:pt x="166370" y="293370"/>
                    <a:pt x="201930" y="270510"/>
                    <a:pt x="219710" y="252730"/>
                  </a:cubicBezTo>
                  <a:cubicBezTo>
                    <a:pt x="232410" y="238760"/>
                    <a:pt x="233680" y="222250"/>
                    <a:pt x="246380" y="208280"/>
                  </a:cubicBezTo>
                  <a:cubicBezTo>
                    <a:pt x="262890" y="190500"/>
                    <a:pt x="284480" y="170180"/>
                    <a:pt x="314960" y="158750"/>
                  </a:cubicBezTo>
                  <a:cubicBezTo>
                    <a:pt x="364490" y="142240"/>
                    <a:pt x="486410" y="135890"/>
                    <a:pt x="521970" y="149860"/>
                  </a:cubicBezTo>
                  <a:cubicBezTo>
                    <a:pt x="535940" y="156210"/>
                    <a:pt x="546100" y="168910"/>
                    <a:pt x="547370" y="176530"/>
                  </a:cubicBezTo>
                  <a:cubicBezTo>
                    <a:pt x="547370" y="184150"/>
                    <a:pt x="541020" y="194310"/>
                    <a:pt x="534670" y="198120"/>
                  </a:cubicBezTo>
                  <a:cubicBezTo>
                    <a:pt x="527050" y="200660"/>
                    <a:pt x="510540" y="199390"/>
                    <a:pt x="504190" y="194310"/>
                  </a:cubicBezTo>
                  <a:cubicBezTo>
                    <a:pt x="497840" y="189230"/>
                    <a:pt x="495300" y="171450"/>
                    <a:pt x="499110" y="163830"/>
                  </a:cubicBezTo>
                  <a:cubicBezTo>
                    <a:pt x="501650" y="157480"/>
                    <a:pt x="511810" y="151130"/>
                    <a:pt x="518160" y="151130"/>
                  </a:cubicBezTo>
                  <a:cubicBezTo>
                    <a:pt x="527050" y="149860"/>
                    <a:pt x="542290" y="158750"/>
                    <a:pt x="544830" y="166370"/>
                  </a:cubicBezTo>
                  <a:cubicBezTo>
                    <a:pt x="547370" y="175260"/>
                    <a:pt x="542290" y="191770"/>
                    <a:pt x="529590" y="199390"/>
                  </a:cubicBezTo>
                  <a:cubicBezTo>
                    <a:pt x="500380" y="219710"/>
                    <a:pt x="382270" y="181610"/>
                    <a:pt x="322580" y="207010"/>
                  </a:cubicBezTo>
                  <a:cubicBezTo>
                    <a:pt x="265430" y="231140"/>
                    <a:pt x="226060" y="327660"/>
                    <a:pt x="179070" y="346710"/>
                  </a:cubicBezTo>
                  <a:cubicBezTo>
                    <a:pt x="144780" y="359410"/>
                    <a:pt x="102870" y="354330"/>
                    <a:pt x="76200" y="341630"/>
                  </a:cubicBezTo>
                  <a:cubicBezTo>
                    <a:pt x="52070" y="330200"/>
                    <a:pt x="29210" y="300990"/>
                    <a:pt x="20320" y="281940"/>
                  </a:cubicBezTo>
                  <a:cubicBezTo>
                    <a:pt x="13970" y="269240"/>
                    <a:pt x="17780" y="261620"/>
                    <a:pt x="16510" y="243840"/>
                  </a:cubicBezTo>
                  <a:cubicBezTo>
                    <a:pt x="13970" y="199390"/>
                    <a:pt x="0" y="52070"/>
                    <a:pt x="16510" y="20320"/>
                  </a:cubicBezTo>
                  <a:cubicBezTo>
                    <a:pt x="24130" y="7620"/>
                    <a:pt x="36830" y="0"/>
                    <a:pt x="44450" y="1270"/>
                  </a:cubicBezTo>
                  <a:cubicBezTo>
                    <a:pt x="53340" y="1270"/>
                    <a:pt x="67310" y="25400"/>
                    <a:pt x="67310" y="25400"/>
                  </a:cubicBezTo>
                </a:path>
              </a:pathLst>
            </a:custGeom>
            <a:solidFill>
              <a:srgbClr val="0571D3"/>
            </a:solidFill>
            <a:ln cap="sq">
              <a:noFill/>
              <a:prstDash val="solid"/>
              <a:miter/>
            </a:ln>
          </p:spPr>
        </p:sp>
      </p:grpSp>
      <p:grpSp>
        <p:nvGrpSpPr>
          <p:cNvPr id="65" name="Group 65"/>
          <p:cNvGrpSpPr/>
          <p:nvPr/>
        </p:nvGrpSpPr>
        <p:grpSpPr>
          <a:xfrm>
            <a:off x="10739438" y="3776662"/>
            <a:ext cx="493395" cy="340042"/>
            <a:chOff x="0" y="0"/>
            <a:chExt cx="657860" cy="453390"/>
          </a:xfrm>
        </p:grpSpPr>
        <p:sp>
          <p:nvSpPr>
            <p:cNvPr id="66" name="Freeform 66"/>
            <p:cNvSpPr/>
            <p:nvPr/>
          </p:nvSpPr>
          <p:spPr>
            <a:xfrm>
              <a:off x="50800" y="49530"/>
              <a:ext cx="563880" cy="379730"/>
            </a:xfrm>
            <a:custGeom>
              <a:avLst/>
              <a:gdLst/>
              <a:ahLst/>
              <a:cxnLst/>
              <a:rect l="l" t="t" r="r" b="b"/>
              <a:pathLst>
                <a:path w="563880" h="379730">
                  <a:moveTo>
                    <a:pt x="25400" y="300990"/>
                  </a:moveTo>
                  <a:cubicBezTo>
                    <a:pt x="480060" y="295910"/>
                    <a:pt x="496570" y="294640"/>
                    <a:pt x="505460" y="281940"/>
                  </a:cubicBezTo>
                  <a:cubicBezTo>
                    <a:pt x="515620" y="269240"/>
                    <a:pt x="513080" y="247650"/>
                    <a:pt x="509270" y="226060"/>
                  </a:cubicBezTo>
                  <a:cubicBezTo>
                    <a:pt x="500380" y="190500"/>
                    <a:pt x="453390" y="130810"/>
                    <a:pt x="440690" y="93980"/>
                  </a:cubicBezTo>
                  <a:cubicBezTo>
                    <a:pt x="431800" y="68580"/>
                    <a:pt x="438150" y="36830"/>
                    <a:pt x="426720" y="27940"/>
                  </a:cubicBezTo>
                  <a:cubicBezTo>
                    <a:pt x="417830" y="21590"/>
                    <a:pt x="392430" y="34290"/>
                    <a:pt x="389890" y="30480"/>
                  </a:cubicBezTo>
                  <a:cubicBezTo>
                    <a:pt x="388620" y="25400"/>
                    <a:pt x="406400" y="2540"/>
                    <a:pt x="415290" y="1270"/>
                  </a:cubicBezTo>
                  <a:cubicBezTo>
                    <a:pt x="422910" y="0"/>
                    <a:pt x="436880" y="10160"/>
                    <a:pt x="439420" y="17780"/>
                  </a:cubicBezTo>
                  <a:cubicBezTo>
                    <a:pt x="441960" y="25400"/>
                    <a:pt x="438150" y="43180"/>
                    <a:pt x="430530" y="46990"/>
                  </a:cubicBezTo>
                  <a:cubicBezTo>
                    <a:pt x="422910" y="52070"/>
                    <a:pt x="400050" y="46990"/>
                    <a:pt x="394970" y="40640"/>
                  </a:cubicBezTo>
                  <a:cubicBezTo>
                    <a:pt x="389890" y="35560"/>
                    <a:pt x="389890" y="24130"/>
                    <a:pt x="392430" y="16510"/>
                  </a:cubicBezTo>
                  <a:cubicBezTo>
                    <a:pt x="394970" y="10160"/>
                    <a:pt x="403860" y="3810"/>
                    <a:pt x="410210" y="1270"/>
                  </a:cubicBezTo>
                  <a:cubicBezTo>
                    <a:pt x="416560" y="0"/>
                    <a:pt x="427990" y="3810"/>
                    <a:pt x="433070" y="7620"/>
                  </a:cubicBezTo>
                  <a:cubicBezTo>
                    <a:pt x="438150" y="12700"/>
                    <a:pt x="441960" y="24130"/>
                    <a:pt x="440690" y="30480"/>
                  </a:cubicBezTo>
                  <a:cubicBezTo>
                    <a:pt x="439420" y="38100"/>
                    <a:pt x="433070" y="46990"/>
                    <a:pt x="426720" y="49530"/>
                  </a:cubicBezTo>
                  <a:cubicBezTo>
                    <a:pt x="419100" y="52070"/>
                    <a:pt x="408940" y="52070"/>
                    <a:pt x="402590" y="48260"/>
                  </a:cubicBezTo>
                  <a:cubicBezTo>
                    <a:pt x="396240" y="44450"/>
                    <a:pt x="389890" y="35560"/>
                    <a:pt x="389890" y="27940"/>
                  </a:cubicBezTo>
                  <a:cubicBezTo>
                    <a:pt x="389890" y="20320"/>
                    <a:pt x="397510" y="7620"/>
                    <a:pt x="403860" y="3810"/>
                  </a:cubicBezTo>
                  <a:cubicBezTo>
                    <a:pt x="410210" y="0"/>
                    <a:pt x="420370" y="1270"/>
                    <a:pt x="426720" y="3810"/>
                  </a:cubicBezTo>
                  <a:cubicBezTo>
                    <a:pt x="433070" y="7620"/>
                    <a:pt x="434340" y="21590"/>
                    <a:pt x="440690" y="22860"/>
                  </a:cubicBezTo>
                  <a:cubicBezTo>
                    <a:pt x="448310" y="25400"/>
                    <a:pt x="463550" y="6350"/>
                    <a:pt x="469900" y="10160"/>
                  </a:cubicBezTo>
                  <a:cubicBezTo>
                    <a:pt x="478790" y="13970"/>
                    <a:pt x="473710" y="44450"/>
                    <a:pt x="482600" y="66040"/>
                  </a:cubicBezTo>
                  <a:cubicBezTo>
                    <a:pt x="496570" y="100330"/>
                    <a:pt x="546100" y="148590"/>
                    <a:pt x="556260" y="189230"/>
                  </a:cubicBezTo>
                  <a:cubicBezTo>
                    <a:pt x="563880" y="223520"/>
                    <a:pt x="563880" y="265430"/>
                    <a:pt x="551180" y="292100"/>
                  </a:cubicBezTo>
                  <a:cubicBezTo>
                    <a:pt x="539750" y="316230"/>
                    <a:pt x="524510" y="334010"/>
                    <a:pt x="491490" y="347980"/>
                  </a:cubicBezTo>
                  <a:cubicBezTo>
                    <a:pt x="412750" y="379730"/>
                    <a:pt x="82550" y="377190"/>
                    <a:pt x="25400" y="351790"/>
                  </a:cubicBezTo>
                  <a:cubicBezTo>
                    <a:pt x="8890" y="344170"/>
                    <a:pt x="0" y="331470"/>
                    <a:pt x="0" y="323850"/>
                  </a:cubicBezTo>
                  <a:cubicBezTo>
                    <a:pt x="1270" y="314960"/>
                    <a:pt x="25400" y="300990"/>
                    <a:pt x="25400" y="300990"/>
                  </a:cubicBezTo>
                </a:path>
              </a:pathLst>
            </a:custGeom>
            <a:solidFill>
              <a:srgbClr val="0571D3"/>
            </a:solidFill>
            <a:ln cap="sq">
              <a:noFill/>
              <a:prstDash val="solid"/>
              <a:miter/>
            </a:ln>
          </p:spPr>
        </p:sp>
      </p:grpSp>
      <p:grpSp>
        <p:nvGrpSpPr>
          <p:cNvPr id="67" name="Group 67"/>
          <p:cNvGrpSpPr/>
          <p:nvPr/>
        </p:nvGrpSpPr>
        <p:grpSpPr>
          <a:xfrm>
            <a:off x="14022705" y="4069080"/>
            <a:ext cx="541972" cy="425768"/>
            <a:chOff x="0" y="0"/>
            <a:chExt cx="722630" cy="567690"/>
          </a:xfrm>
        </p:grpSpPr>
        <p:sp>
          <p:nvSpPr>
            <p:cNvPr id="68" name="Freeform 68"/>
            <p:cNvSpPr/>
            <p:nvPr/>
          </p:nvSpPr>
          <p:spPr>
            <a:xfrm>
              <a:off x="34290" y="49530"/>
              <a:ext cx="637540" cy="466090"/>
            </a:xfrm>
            <a:custGeom>
              <a:avLst/>
              <a:gdLst/>
              <a:ahLst/>
              <a:cxnLst/>
              <a:rect l="l" t="t" r="r" b="b"/>
              <a:pathLst>
                <a:path w="637540" h="466090">
                  <a:moveTo>
                    <a:pt x="67310" y="26670"/>
                  </a:moveTo>
                  <a:cubicBezTo>
                    <a:pt x="73660" y="259080"/>
                    <a:pt x="88900" y="255270"/>
                    <a:pt x="99060" y="269240"/>
                  </a:cubicBezTo>
                  <a:cubicBezTo>
                    <a:pt x="118110" y="297180"/>
                    <a:pt x="113030" y="391160"/>
                    <a:pt x="147320" y="412750"/>
                  </a:cubicBezTo>
                  <a:cubicBezTo>
                    <a:pt x="182880" y="435610"/>
                    <a:pt x="270510" y="402590"/>
                    <a:pt x="317500" y="391160"/>
                  </a:cubicBezTo>
                  <a:cubicBezTo>
                    <a:pt x="351790" y="383540"/>
                    <a:pt x="370840" y="369570"/>
                    <a:pt x="406400" y="363220"/>
                  </a:cubicBezTo>
                  <a:cubicBezTo>
                    <a:pt x="461010" y="354330"/>
                    <a:pt x="576580" y="346710"/>
                    <a:pt x="610870" y="360680"/>
                  </a:cubicBezTo>
                  <a:cubicBezTo>
                    <a:pt x="626110" y="367030"/>
                    <a:pt x="636270" y="378460"/>
                    <a:pt x="636270" y="387350"/>
                  </a:cubicBezTo>
                  <a:cubicBezTo>
                    <a:pt x="637540" y="394970"/>
                    <a:pt x="631190" y="405130"/>
                    <a:pt x="624840" y="407670"/>
                  </a:cubicBezTo>
                  <a:cubicBezTo>
                    <a:pt x="617220" y="411480"/>
                    <a:pt x="600710" y="410210"/>
                    <a:pt x="594360" y="405130"/>
                  </a:cubicBezTo>
                  <a:cubicBezTo>
                    <a:pt x="588010" y="400050"/>
                    <a:pt x="584200" y="388620"/>
                    <a:pt x="586740" y="382270"/>
                  </a:cubicBezTo>
                  <a:cubicBezTo>
                    <a:pt x="588010" y="374650"/>
                    <a:pt x="600710" y="361950"/>
                    <a:pt x="608330" y="360680"/>
                  </a:cubicBezTo>
                  <a:cubicBezTo>
                    <a:pt x="617220" y="360680"/>
                    <a:pt x="632460" y="369570"/>
                    <a:pt x="635000" y="377190"/>
                  </a:cubicBezTo>
                  <a:cubicBezTo>
                    <a:pt x="637540" y="384810"/>
                    <a:pt x="631190" y="402590"/>
                    <a:pt x="619760" y="410210"/>
                  </a:cubicBezTo>
                  <a:cubicBezTo>
                    <a:pt x="590550" y="429260"/>
                    <a:pt x="483870" y="405130"/>
                    <a:pt x="411480" y="414020"/>
                  </a:cubicBezTo>
                  <a:cubicBezTo>
                    <a:pt x="334010" y="422910"/>
                    <a:pt x="217170" y="466090"/>
                    <a:pt x="171450" y="466090"/>
                  </a:cubicBezTo>
                  <a:cubicBezTo>
                    <a:pt x="152400" y="466090"/>
                    <a:pt x="144780" y="463550"/>
                    <a:pt x="133350" y="458470"/>
                  </a:cubicBezTo>
                  <a:cubicBezTo>
                    <a:pt x="121920" y="453390"/>
                    <a:pt x="113030" y="445770"/>
                    <a:pt x="104140" y="434340"/>
                  </a:cubicBezTo>
                  <a:cubicBezTo>
                    <a:pt x="91440" y="417830"/>
                    <a:pt x="80010" y="387350"/>
                    <a:pt x="73660" y="364490"/>
                  </a:cubicBezTo>
                  <a:cubicBezTo>
                    <a:pt x="68580" y="344170"/>
                    <a:pt x="76200" y="316230"/>
                    <a:pt x="67310" y="303530"/>
                  </a:cubicBezTo>
                  <a:cubicBezTo>
                    <a:pt x="60960" y="294640"/>
                    <a:pt x="46990" y="297180"/>
                    <a:pt x="38100" y="288290"/>
                  </a:cubicBezTo>
                  <a:cubicBezTo>
                    <a:pt x="29210" y="278130"/>
                    <a:pt x="21590" y="266700"/>
                    <a:pt x="16510" y="246380"/>
                  </a:cubicBezTo>
                  <a:cubicBezTo>
                    <a:pt x="6350" y="200660"/>
                    <a:pt x="0" y="53340"/>
                    <a:pt x="16510" y="20320"/>
                  </a:cubicBezTo>
                  <a:cubicBezTo>
                    <a:pt x="24130" y="7620"/>
                    <a:pt x="36830" y="0"/>
                    <a:pt x="44450" y="1270"/>
                  </a:cubicBezTo>
                  <a:cubicBezTo>
                    <a:pt x="53340" y="2540"/>
                    <a:pt x="67310" y="26670"/>
                    <a:pt x="67310" y="26670"/>
                  </a:cubicBezTo>
                </a:path>
              </a:pathLst>
            </a:custGeom>
            <a:solidFill>
              <a:srgbClr val="0571D3"/>
            </a:solidFill>
            <a:ln cap="sq">
              <a:noFill/>
              <a:prstDash val="solid"/>
              <a:miter/>
            </a:ln>
          </p:spPr>
        </p:sp>
      </p:grpSp>
      <p:grpSp>
        <p:nvGrpSpPr>
          <p:cNvPr id="69" name="Group 69"/>
          <p:cNvGrpSpPr/>
          <p:nvPr/>
        </p:nvGrpSpPr>
        <p:grpSpPr>
          <a:xfrm>
            <a:off x="1616392" y="6298882"/>
            <a:ext cx="372428" cy="196215"/>
            <a:chOff x="0" y="0"/>
            <a:chExt cx="496570" cy="261620"/>
          </a:xfrm>
        </p:grpSpPr>
        <p:sp>
          <p:nvSpPr>
            <p:cNvPr id="70" name="Freeform 70"/>
            <p:cNvSpPr/>
            <p:nvPr/>
          </p:nvSpPr>
          <p:spPr>
            <a:xfrm>
              <a:off x="49530" y="49530"/>
              <a:ext cx="400050" cy="172720"/>
            </a:xfrm>
            <a:custGeom>
              <a:avLst/>
              <a:gdLst/>
              <a:ahLst/>
              <a:cxnLst/>
              <a:rect l="l" t="t" r="r" b="b"/>
              <a:pathLst>
                <a:path w="400050" h="172720">
                  <a:moveTo>
                    <a:pt x="78740" y="3810"/>
                  </a:moveTo>
                  <a:cubicBezTo>
                    <a:pt x="341630" y="5080"/>
                    <a:pt x="354330" y="7620"/>
                    <a:pt x="367030" y="17780"/>
                  </a:cubicBezTo>
                  <a:cubicBezTo>
                    <a:pt x="379730" y="27940"/>
                    <a:pt x="391160" y="44450"/>
                    <a:pt x="396240" y="59690"/>
                  </a:cubicBezTo>
                  <a:cubicBezTo>
                    <a:pt x="400050" y="76200"/>
                    <a:pt x="398780" y="96520"/>
                    <a:pt x="392430" y="110490"/>
                  </a:cubicBezTo>
                  <a:cubicBezTo>
                    <a:pt x="387350" y="125730"/>
                    <a:pt x="373380" y="140970"/>
                    <a:pt x="359410" y="149860"/>
                  </a:cubicBezTo>
                  <a:cubicBezTo>
                    <a:pt x="346710" y="157480"/>
                    <a:pt x="326390" y="163830"/>
                    <a:pt x="309880" y="161290"/>
                  </a:cubicBezTo>
                  <a:cubicBezTo>
                    <a:pt x="289560" y="156210"/>
                    <a:pt x="259080" y="135890"/>
                    <a:pt x="248920" y="119380"/>
                  </a:cubicBezTo>
                  <a:cubicBezTo>
                    <a:pt x="238760" y="104140"/>
                    <a:pt x="236220" y="85090"/>
                    <a:pt x="240030" y="68580"/>
                  </a:cubicBezTo>
                  <a:cubicBezTo>
                    <a:pt x="245110" y="48260"/>
                    <a:pt x="265430" y="17780"/>
                    <a:pt x="285750" y="8890"/>
                  </a:cubicBezTo>
                  <a:cubicBezTo>
                    <a:pt x="304800" y="0"/>
                    <a:pt x="341630" y="3810"/>
                    <a:pt x="359410" y="12700"/>
                  </a:cubicBezTo>
                  <a:cubicBezTo>
                    <a:pt x="374650" y="20320"/>
                    <a:pt x="387350" y="36830"/>
                    <a:pt x="392430" y="52070"/>
                  </a:cubicBezTo>
                  <a:cubicBezTo>
                    <a:pt x="398780" y="67310"/>
                    <a:pt x="400050" y="87630"/>
                    <a:pt x="394970" y="102870"/>
                  </a:cubicBezTo>
                  <a:cubicBezTo>
                    <a:pt x="391160" y="118110"/>
                    <a:pt x="379730" y="134620"/>
                    <a:pt x="367030" y="144780"/>
                  </a:cubicBezTo>
                  <a:cubicBezTo>
                    <a:pt x="354330" y="154940"/>
                    <a:pt x="341630" y="157480"/>
                    <a:pt x="318770" y="161290"/>
                  </a:cubicBezTo>
                  <a:cubicBezTo>
                    <a:pt x="265430" y="168910"/>
                    <a:pt x="90170" y="172720"/>
                    <a:pt x="43180" y="149860"/>
                  </a:cubicBezTo>
                  <a:cubicBezTo>
                    <a:pt x="21590" y="139700"/>
                    <a:pt x="12700" y="123190"/>
                    <a:pt x="6350" y="109220"/>
                  </a:cubicBezTo>
                  <a:cubicBezTo>
                    <a:pt x="1270" y="96520"/>
                    <a:pt x="0" y="85090"/>
                    <a:pt x="1270" y="72390"/>
                  </a:cubicBezTo>
                  <a:cubicBezTo>
                    <a:pt x="5080" y="55880"/>
                    <a:pt x="13970" y="34290"/>
                    <a:pt x="27940" y="22860"/>
                  </a:cubicBezTo>
                  <a:cubicBezTo>
                    <a:pt x="40640" y="11430"/>
                    <a:pt x="78740" y="3810"/>
                    <a:pt x="78740" y="3810"/>
                  </a:cubicBezTo>
                </a:path>
              </a:pathLst>
            </a:custGeom>
            <a:solidFill>
              <a:srgbClr val="E5B8F4"/>
            </a:solidFill>
            <a:ln cap="sq">
              <a:noFill/>
              <a:prstDash val="solid"/>
              <a:miter/>
            </a:ln>
          </p:spPr>
        </p:sp>
      </p:grpSp>
      <p:grpSp>
        <p:nvGrpSpPr>
          <p:cNvPr id="71" name="Group 71"/>
          <p:cNvGrpSpPr/>
          <p:nvPr/>
        </p:nvGrpSpPr>
        <p:grpSpPr>
          <a:xfrm>
            <a:off x="1731645" y="6320790"/>
            <a:ext cx="416243" cy="219075"/>
            <a:chOff x="0" y="0"/>
            <a:chExt cx="554990" cy="292100"/>
          </a:xfrm>
        </p:grpSpPr>
        <p:sp>
          <p:nvSpPr>
            <p:cNvPr id="72" name="Freeform 72"/>
            <p:cNvSpPr/>
            <p:nvPr/>
          </p:nvSpPr>
          <p:spPr>
            <a:xfrm>
              <a:off x="46990" y="46990"/>
              <a:ext cx="459740" cy="200660"/>
            </a:xfrm>
            <a:custGeom>
              <a:avLst/>
              <a:gdLst/>
              <a:ahLst/>
              <a:cxnLst/>
              <a:rect l="l" t="t" r="r" b="b"/>
              <a:pathLst>
                <a:path w="459740" h="200660">
                  <a:moveTo>
                    <a:pt x="77470" y="36830"/>
                  </a:moveTo>
                  <a:cubicBezTo>
                    <a:pt x="278130" y="30480"/>
                    <a:pt x="334010" y="3810"/>
                    <a:pt x="368300" y="3810"/>
                  </a:cubicBezTo>
                  <a:cubicBezTo>
                    <a:pt x="388620" y="3810"/>
                    <a:pt x="405130" y="6350"/>
                    <a:pt x="419100" y="15240"/>
                  </a:cubicBezTo>
                  <a:cubicBezTo>
                    <a:pt x="433070" y="22860"/>
                    <a:pt x="447040" y="39370"/>
                    <a:pt x="453390" y="54610"/>
                  </a:cubicBezTo>
                  <a:cubicBezTo>
                    <a:pt x="458470" y="69850"/>
                    <a:pt x="459740" y="90170"/>
                    <a:pt x="455930" y="105410"/>
                  </a:cubicBezTo>
                  <a:cubicBezTo>
                    <a:pt x="452120" y="121920"/>
                    <a:pt x="440690" y="139700"/>
                    <a:pt x="426720" y="148590"/>
                  </a:cubicBezTo>
                  <a:cubicBezTo>
                    <a:pt x="414020" y="158750"/>
                    <a:pt x="394970" y="167640"/>
                    <a:pt x="378460" y="166370"/>
                  </a:cubicBezTo>
                  <a:cubicBezTo>
                    <a:pt x="356870" y="163830"/>
                    <a:pt x="323850" y="149860"/>
                    <a:pt x="311150" y="130810"/>
                  </a:cubicBezTo>
                  <a:cubicBezTo>
                    <a:pt x="298450" y="111760"/>
                    <a:pt x="293370" y="76200"/>
                    <a:pt x="302260" y="54610"/>
                  </a:cubicBezTo>
                  <a:cubicBezTo>
                    <a:pt x="309880" y="34290"/>
                    <a:pt x="337820" y="10160"/>
                    <a:pt x="359410" y="5080"/>
                  </a:cubicBezTo>
                  <a:cubicBezTo>
                    <a:pt x="381000" y="0"/>
                    <a:pt x="416560" y="12700"/>
                    <a:pt x="433070" y="25400"/>
                  </a:cubicBezTo>
                  <a:cubicBezTo>
                    <a:pt x="447040" y="35560"/>
                    <a:pt x="455930" y="53340"/>
                    <a:pt x="457200" y="71120"/>
                  </a:cubicBezTo>
                  <a:cubicBezTo>
                    <a:pt x="459740" y="92710"/>
                    <a:pt x="452120" y="125730"/>
                    <a:pt x="434340" y="143510"/>
                  </a:cubicBezTo>
                  <a:cubicBezTo>
                    <a:pt x="411480" y="166370"/>
                    <a:pt x="355600" y="173990"/>
                    <a:pt x="318770" y="182880"/>
                  </a:cubicBezTo>
                  <a:cubicBezTo>
                    <a:pt x="288290" y="190500"/>
                    <a:pt x="264160" y="191770"/>
                    <a:pt x="229870" y="194310"/>
                  </a:cubicBezTo>
                  <a:cubicBezTo>
                    <a:pt x="186690" y="196850"/>
                    <a:pt x="114300" y="200660"/>
                    <a:pt x="77470" y="193040"/>
                  </a:cubicBezTo>
                  <a:cubicBezTo>
                    <a:pt x="55880" y="189230"/>
                    <a:pt x="38100" y="182880"/>
                    <a:pt x="25400" y="173990"/>
                  </a:cubicBezTo>
                  <a:cubicBezTo>
                    <a:pt x="15240" y="165100"/>
                    <a:pt x="7620" y="154940"/>
                    <a:pt x="3810" y="142240"/>
                  </a:cubicBezTo>
                  <a:cubicBezTo>
                    <a:pt x="0" y="127000"/>
                    <a:pt x="0" y="101600"/>
                    <a:pt x="3810" y="86360"/>
                  </a:cubicBezTo>
                  <a:cubicBezTo>
                    <a:pt x="7620" y="74930"/>
                    <a:pt x="15240" y="63500"/>
                    <a:pt x="25400" y="55880"/>
                  </a:cubicBezTo>
                  <a:cubicBezTo>
                    <a:pt x="38100" y="45720"/>
                    <a:pt x="77470" y="36830"/>
                    <a:pt x="77470" y="36830"/>
                  </a:cubicBezTo>
                </a:path>
              </a:pathLst>
            </a:custGeom>
            <a:solidFill>
              <a:srgbClr val="E5B8F4"/>
            </a:solidFill>
            <a:ln cap="sq">
              <a:noFill/>
              <a:prstDash val="solid"/>
              <a:miter/>
            </a:ln>
          </p:spPr>
        </p:sp>
      </p:grpSp>
      <p:grpSp>
        <p:nvGrpSpPr>
          <p:cNvPr id="73" name="Group 73"/>
          <p:cNvGrpSpPr/>
          <p:nvPr/>
        </p:nvGrpSpPr>
        <p:grpSpPr>
          <a:xfrm>
            <a:off x="3933825" y="6164580"/>
            <a:ext cx="531495" cy="240030"/>
            <a:chOff x="0" y="0"/>
            <a:chExt cx="708660" cy="320040"/>
          </a:xfrm>
        </p:grpSpPr>
        <p:sp>
          <p:nvSpPr>
            <p:cNvPr id="74" name="Freeform 74"/>
            <p:cNvSpPr/>
            <p:nvPr/>
          </p:nvSpPr>
          <p:spPr>
            <a:xfrm>
              <a:off x="48260" y="35560"/>
              <a:ext cx="610870" cy="236220"/>
            </a:xfrm>
            <a:custGeom>
              <a:avLst/>
              <a:gdLst/>
              <a:ahLst/>
              <a:cxnLst/>
              <a:rect l="l" t="t" r="r" b="b"/>
              <a:pathLst>
                <a:path w="610870" h="236220">
                  <a:moveTo>
                    <a:pt x="49530" y="82550"/>
                  </a:moveTo>
                  <a:cubicBezTo>
                    <a:pt x="336550" y="7620"/>
                    <a:pt x="500380" y="0"/>
                    <a:pt x="553720" y="17780"/>
                  </a:cubicBezTo>
                  <a:cubicBezTo>
                    <a:pt x="576580" y="24130"/>
                    <a:pt x="586740" y="35560"/>
                    <a:pt x="595630" y="48260"/>
                  </a:cubicBezTo>
                  <a:cubicBezTo>
                    <a:pt x="604520" y="62230"/>
                    <a:pt x="610870" y="82550"/>
                    <a:pt x="609600" y="99060"/>
                  </a:cubicBezTo>
                  <a:cubicBezTo>
                    <a:pt x="608330" y="115570"/>
                    <a:pt x="600710" y="134620"/>
                    <a:pt x="590550" y="147320"/>
                  </a:cubicBezTo>
                  <a:cubicBezTo>
                    <a:pt x="579120" y="160020"/>
                    <a:pt x="561340" y="170180"/>
                    <a:pt x="546100" y="173990"/>
                  </a:cubicBezTo>
                  <a:cubicBezTo>
                    <a:pt x="529590" y="177800"/>
                    <a:pt x="509270" y="177800"/>
                    <a:pt x="494030" y="168910"/>
                  </a:cubicBezTo>
                  <a:cubicBezTo>
                    <a:pt x="474980" y="158750"/>
                    <a:pt x="450850" y="129540"/>
                    <a:pt x="447040" y="107950"/>
                  </a:cubicBezTo>
                  <a:cubicBezTo>
                    <a:pt x="444500" y="85090"/>
                    <a:pt x="455930" y="50800"/>
                    <a:pt x="472440" y="35560"/>
                  </a:cubicBezTo>
                  <a:cubicBezTo>
                    <a:pt x="487680" y="20320"/>
                    <a:pt x="524510" y="11430"/>
                    <a:pt x="546100" y="15240"/>
                  </a:cubicBezTo>
                  <a:cubicBezTo>
                    <a:pt x="562610" y="17780"/>
                    <a:pt x="579120" y="29210"/>
                    <a:pt x="590550" y="41910"/>
                  </a:cubicBezTo>
                  <a:cubicBezTo>
                    <a:pt x="600710" y="54610"/>
                    <a:pt x="608330" y="73660"/>
                    <a:pt x="609600" y="90170"/>
                  </a:cubicBezTo>
                  <a:cubicBezTo>
                    <a:pt x="610870" y="106680"/>
                    <a:pt x="604520" y="127000"/>
                    <a:pt x="595630" y="140970"/>
                  </a:cubicBezTo>
                  <a:cubicBezTo>
                    <a:pt x="586740" y="153670"/>
                    <a:pt x="575310" y="163830"/>
                    <a:pt x="553720" y="171450"/>
                  </a:cubicBezTo>
                  <a:cubicBezTo>
                    <a:pt x="502920" y="189230"/>
                    <a:pt x="355600" y="163830"/>
                    <a:pt x="270510" y="176530"/>
                  </a:cubicBezTo>
                  <a:cubicBezTo>
                    <a:pt x="196850" y="186690"/>
                    <a:pt x="114300" y="236220"/>
                    <a:pt x="69850" y="232410"/>
                  </a:cubicBezTo>
                  <a:cubicBezTo>
                    <a:pt x="48260" y="229870"/>
                    <a:pt x="31750" y="218440"/>
                    <a:pt x="20320" y="207010"/>
                  </a:cubicBezTo>
                  <a:cubicBezTo>
                    <a:pt x="11430" y="198120"/>
                    <a:pt x="5080" y="187960"/>
                    <a:pt x="2540" y="173990"/>
                  </a:cubicBezTo>
                  <a:cubicBezTo>
                    <a:pt x="0" y="158750"/>
                    <a:pt x="1270" y="134620"/>
                    <a:pt x="8890" y="119380"/>
                  </a:cubicBezTo>
                  <a:cubicBezTo>
                    <a:pt x="16510" y="104140"/>
                    <a:pt x="49530" y="82550"/>
                    <a:pt x="49530" y="82550"/>
                  </a:cubicBezTo>
                </a:path>
              </a:pathLst>
            </a:custGeom>
            <a:solidFill>
              <a:srgbClr val="E5B8F4"/>
            </a:solidFill>
            <a:ln cap="sq">
              <a:noFill/>
              <a:prstDash val="solid"/>
              <a:miter/>
            </a:ln>
          </p:spPr>
        </p:sp>
      </p:grpSp>
      <p:grpSp>
        <p:nvGrpSpPr>
          <p:cNvPr id="75" name="Group 75"/>
          <p:cNvGrpSpPr/>
          <p:nvPr/>
        </p:nvGrpSpPr>
        <p:grpSpPr>
          <a:xfrm>
            <a:off x="8001953" y="6275070"/>
            <a:ext cx="601028" cy="200025"/>
            <a:chOff x="0" y="0"/>
            <a:chExt cx="801370" cy="266700"/>
          </a:xfrm>
        </p:grpSpPr>
        <p:sp>
          <p:nvSpPr>
            <p:cNvPr id="76" name="Freeform 76"/>
            <p:cNvSpPr/>
            <p:nvPr/>
          </p:nvSpPr>
          <p:spPr>
            <a:xfrm>
              <a:off x="49530" y="50800"/>
              <a:ext cx="703580" cy="184150"/>
            </a:xfrm>
            <a:custGeom>
              <a:avLst/>
              <a:gdLst/>
              <a:ahLst/>
              <a:cxnLst/>
              <a:rect l="l" t="t" r="r" b="b"/>
              <a:pathLst>
                <a:path w="703580" h="184150">
                  <a:moveTo>
                    <a:pt x="78740" y="3810"/>
                  </a:moveTo>
                  <a:cubicBezTo>
                    <a:pt x="669290" y="11430"/>
                    <a:pt x="678180" y="21590"/>
                    <a:pt x="687070" y="35560"/>
                  </a:cubicBezTo>
                  <a:cubicBezTo>
                    <a:pt x="695960" y="49530"/>
                    <a:pt x="703580" y="68580"/>
                    <a:pt x="701040" y="86360"/>
                  </a:cubicBezTo>
                  <a:cubicBezTo>
                    <a:pt x="698500" y="107950"/>
                    <a:pt x="680720" y="140970"/>
                    <a:pt x="661670" y="152400"/>
                  </a:cubicBezTo>
                  <a:cubicBezTo>
                    <a:pt x="641350" y="163830"/>
                    <a:pt x="604520" y="163830"/>
                    <a:pt x="584200" y="156210"/>
                  </a:cubicBezTo>
                  <a:cubicBezTo>
                    <a:pt x="567690" y="151130"/>
                    <a:pt x="553720" y="134620"/>
                    <a:pt x="546100" y="120650"/>
                  </a:cubicBezTo>
                  <a:cubicBezTo>
                    <a:pt x="538480" y="105410"/>
                    <a:pt x="534670" y="85090"/>
                    <a:pt x="537210" y="68580"/>
                  </a:cubicBezTo>
                  <a:cubicBezTo>
                    <a:pt x="541020" y="52070"/>
                    <a:pt x="549910" y="33020"/>
                    <a:pt x="562610" y="21590"/>
                  </a:cubicBezTo>
                  <a:cubicBezTo>
                    <a:pt x="574040" y="10160"/>
                    <a:pt x="593090" y="0"/>
                    <a:pt x="609600" y="0"/>
                  </a:cubicBezTo>
                  <a:cubicBezTo>
                    <a:pt x="631190" y="0"/>
                    <a:pt x="666750" y="11430"/>
                    <a:pt x="681990" y="29210"/>
                  </a:cubicBezTo>
                  <a:cubicBezTo>
                    <a:pt x="695960" y="45720"/>
                    <a:pt x="702310" y="82550"/>
                    <a:pt x="698500" y="104140"/>
                  </a:cubicBezTo>
                  <a:cubicBezTo>
                    <a:pt x="694690" y="120650"/>
                    <a:pt x="681990" y="137160"/>
                    <a:pt x="669290" y="147320"/>
                  </a:cubicBezTo>
                  <a:cubicBezTo>
                    <a:pt x="655320" y="157480"/>
                    <a:pt x="645160" y="160020"/>
                    <a:pt x="618490" y="163830"/>
                  </a:cubicBezTo>
                  <a:cubicBezTo>
                    <a:pt x="533400" y="177800"/>
                    <a:pt x="142240" y="184150"/>
                    <a:pt x="60960" y="157480"/>
                  </a:cubicBezTo>
                  <a:cubicBezTo>
                    <a:pt x="35560" y="149860"/>
                    <a:pt x="24130" y="140970"/>
                    <a:pt x="15240" y="127000"/>
                  </a:cubicBezTo>
                  <a:cubicBezTo>
                    <a:pt x="5080" y="111760"/>
                    <a:pt x="0" y="90170"/>
                    <a:pt x="1270" y="72390"/>
                  </a:cubicBezTo>
                  <a:cubicBezTo>
                    <a:pt x="3810" y="55880"/>
                    <a:pt x="13970" y="34290"/>
                    <a:pt x="27940" y="22860"/>
                  </a:cubicBezTo>
                  <a:cubicBezTo>
                    <a:pt x="40640" y="11430"/>
                    <a:pt x="78740" y="3810"/>
                    <a:pt x="78740" y="3810"/>
                  </a:cubicBezTo>
                </a:path>
              </a:pathLst>
            </a:custGeom>
            <a:solidFill>
              <a:srgbClr val="E5B8F4"/>
            </a:solidFill>
            <a:ln cap="sq">
              <a:noFill/>
              <a:prstDash val="solid"/>
              <a:miter/>
            </a:ln>
          </p:spPr>
        </p:sp>
      </p:grpSp>
      <p:grpSp>
        <p:nvGrpSpPr>
          <p:cNvPr id="77" name="Group 77"/>
          <p:cNvGrpSpPr/>
          <p:nvPr/>
        </p:nvGrpSpPr>
        <p:grpSpPr>
          <a:xfrm>
            <a:off x="10613707" y="6140768"/>
            <a:ext cx="461010" cy="242888"/>
            <a:chOff x="0" y="0"/>
            <a:chExt cx="614680" cy="323850"/>
          </a:xfrm>
        </p:grpSpPr>
        <p:sp>
          <p:nvSpPr>
            <p:cNvPr id="78" name="Freeform 78"/>
            <p:cNvSpPr/>
            <p:nvPr/>
          </p:nvSpPr>
          <p:spPr>
            <a:xfrm>
              <a:off x="44450" y="48260"/>
              <a:ext cx="521970" cy="236220"/>
            </a:xfrm>
            <a:custGeom>
              <a:avLst/>
              <a:gdLst/>
              <a:ahLst/>
              <a:cxnLst/>
              <a:rect l="l" t="t" r="r" b="b"/>
              <a:pathLst>
                <a:path w="521970" h="236220">
                  <a:moveTo>
                    <a:pt x="80010" y="64770"/>
                  </a:moveTo>
                  <a:cubicBezTo>
                    <a:pt x="364490" y="50800"/>
                    <a:pt x="382270" y="13970"/>
                    <a:pt x="410210" y="6350"/>
                  </a:cubicBezTo>
                  <a:cubicBezTo>
                    <a:pt x="435610" y="1270"/>
                    <a:pt x="468630" y="6350"/>
                    <a:pt x="486410" y="16510"/>
                  </a:cubicBezTo>
                  <a:cubicBezTo>
                    <a:pt x="501650" y="25400"/>
                    <a:pt x="514350" y="41910"/>
                    <a:pt x="518160" y="58420"/>
                  </a:cubicBezTo>
                  <a:cubicBezTo>
                    <a:pt x="521970" y="80010"/>
                    <a:pt x="515620" y="116840"/>
                    <a:pt x="504190" y="134620"/>
                  </a:cubicBezTo>
                  <a:cubicBezTo>
                    <a:pt x="494030" y="148590"/>
                    <a:pt x="477520" y="160020"/>
                    <a:pt x="459740" y="162560"/>
                  </a:cubicBezTo>
                  <a:cubicBezTo>
                    <a:pt x="439420" y="166370"/>
                    <a:pt x="402590" y="160020"/>
                    <a:pt x="384810" y="144780"/>
                  </a:cubicBezTo>
                  <a:cubicBezTo>
                    <a:pt x="368300" y="130810"/>
                    <a:pt x="355600" y="95250"/>
                    <a:pt x="358140" y="73660"/>
                  </a:cubicBezTo>
                  <a:cubicBezTo>
                    <a:pt x="360680" y="50800"/>
                    <a:pt x="384810" y="21590"/>
                    <a:pt x="402590" y="10160"/>
                  </a:cubicBezTo>
                  <a:cubicBezTo>
                    <a:pt x="417830" y="1270"/>
                    <a:pt x="438150" y="0"/>
                    <a:pt x="454660" y="2540"/>
                  </a:cubicBezTo>
                  <a:cubicBezTo>
                    <a:pt x="471170" y="6350"/>
                    <a:pt x="488950" y="13970"/>
                    <a:pt x="500380" y="27940"/>
                  </a:cubicBezTo>
                  <a:cubicBezTo>
                    <a:pt x="513080" y="45720"/>
                    <a:pt x="520700" y="85090"/>
                    <a:pt x="519430" y="102870"/>
                  </a:cubicBezTo>
                  <a:cubicBezTo>
                    <a:pt x="518160" y="113030"/>
                    <a:pt x="515620" y="118110"/>
                    <a:pt x="509270" y="127000"/>
                  </a:cubicBezTo>
                  <a:cubicBezTo>
                    <a:pt x="495300" y="146050"/>
                    <a:pt x="457200" y="181610"/>
                    <a:pt x="426720" y="196850"/>
                  </a:cubicBezTo>
                  <a:cubicBezTo>
                    <a:pt x="397510" y="213360"/>
                    <a:pt x="369570" y="219710"/>
                    <a:pt x="327660" y="224790"/>
                  </a:cubicBezTo>
                  <a:cubicBezTo>
                    <a:pt x="256540" y="232410"/>
                    <a:pt x="91440" y="236220"/>
                    <a:pt x="43180" y="213360"/>
                  </a:cubicBezTo>
                  <a:cubicBezTo>
                    <a:pt x="21590" y="203200"/>
                    <a:pt x="12700" y="187960"/>
                    <a:pt x="6350" y="171450"/>
                  </a:cubicBezTo>
                  <a:cubicBezTo>
                    <a:pt x="0" y="154940"/>
                    <a:pt x="0" y="132080"/>
                    <a:pt x="6350" y="115570"/>
                  </a:cubicBezTo>
                  <a:cubicBezTo>
                    <a:pt x="12700" y="99060"/>
                    <a:pt x="29210" y="82550"/>
                    <a:pt x="43180" y="73660"/>
                  </a:cubicBezTo>
                  <a:cubicBezTo>
                    <a:pt x="54610" y="67310"/>
                    <a:pt x="80010" y="64770"/>
                    <a:pt x="80010" y="64770"/>
                  </a:cubicBezTo>
                </a:path>
              </a:pathLst>
            </a:custGeom>
            <a:solidFill>
              <a:srgbClr val="E5B8F4"/>
            </a:solidFill>
            <a:ln cap="sq">
              <a:noFill/>
              <a:prstDash val="solid"/>
              <a:miter/>
            </a:ln>
          </p:spPr>
        </p:sp>
      </p:grpSp>
      <p:grpSp>
        <p:nvGrpSpPr>
          <p:cNvPr id="79" name="Group 79"/>
          <p:cNvGrpSpPr/>
          <p:nvPr/>
        </p:nvGrpSpPr>
        <p:grpSpPr>
          <a:xfrm>
            <a:off x="10835640" y="6186488"/>
            <a:ext cx="579120" cy="199072"/>
            <a:chOff x="0" y="0"/>
            <a:chExt cx="772160" cy="265430"/>
          </a:xfrm>
        </p:grpSpPr>
        <p:sp>
          <p:nvSpPr>
            <p:cNvPr id="80" name="Freeform 80"/>
            <p:cNvSpPr/>
            <p:nvPr/>
          </p:nvSpPr>
          <p:spPr>
            <a:xfrm>
              <a:off x="48260" y="46990"/>
              <a:ext cx="674370" cy="185420"/>
            </a:xfrm>
            <a:custGeom>
              <a:avLst/>
              <a:gdLst/>
              <a:ahLst/>
              <a:cxnLst/>
              <a:rect l="l" t="t" r="r" b="b"/>
              <a:pathLst>
                <a:path w="674370" h="185420">
                  <a:moveTo>
                    <a:pt x="80010" y="5080"/>
                  </a:moveTo>
                  <a:cubicBezTo>
                    <a:pt x="640080" y="13970"/>
                    <a:pt x="648970" y="24130"/>
                    <a:pt x="657860" y="38100"/>
                  </a:cubicBezTo>
                  <a:cubicBezTo>
                    <a:pt x="666750" y="52070"/>
                    <a:pt x="674370" y="71120"/>
                    <a:pt x="671830" y="88900"/>
                  </a:cubicBezTo>
                  <a:cubicBezTo>
                    <a:pt x="669290" y="109220"/>
                    <a:pt x="648970" y="142240"/>
                    <a:pt x="632460" y="154940"/>
                  </a:cubicBezTo>
                  <a:cubicBezTo>
                    <a:pt x="617220" y="165100"/>
                    <a:pt x="596900" y="167640"/>
                    <a:pt x="580390" y="165100"/>
                  </a:cubicBezTo>
                  <a:cubicBezTo>
                    <a:pt x="563880" y="163830"/>
                    <a:pt x="544830" y="156210"/>
                    <a:pt x="533400" y="143510"/>
                  </a:cubicBezTo>
                  <a:cubicBezTo>
                    <a:pt x="518160" y="128270"/>
                    <a:pt x="504190" y="92710"/>
                    <a:pt x="508000" y="71120"/>
                  </a:cubicBezTo>
                  <a:cubicBezTo>
                    <a:pt x="511810" y="48260"/>
                    <a:pt x="535940" y="20320"/>
                    <a:pt x="554990" y="8890"/>
                  </a:cubicBezTo>
                  <a:cubicBezTo>
                    <a:pt x="570230" y="0"/>
                    <a:pt x="590550" y="0"/>
                    <a:pt x="607060" y="3810"/>
                  </a:cubicBezTo>
                  <a:cubicBezTo>
                    <a:pt x="623570" y="7620"/>
                    <a:pt x="642620" y="16510"/>
                    <a:pt x="652780" y="30480"/>
                  </a:cubicBezTo>
                  <a:cubicBezTo>
                    <a:pt x="664210" y="48260"/>
                    <a:pt x="673100" y="85090"/>
                    <a:pt x="669290" y="105410"/>
                  </a:cubicBezTo>
                  <a:cubicBezTo>
                    <a:pt x="665480" y="123190"/>
                    <a:pt x="652780" y="139700"/>
                    <a:pt x="638810" y="149860"/>
                  </a:cubicBezTo>
                  <a:cubicBezTo>
                    <a:pt x="626110" y="160020"/>
                    <a:pt x="615950" y="162560"/>
                    <a:pt x="589280" y="166370"/>
                  </a:cubicBezTo>
                  <a:cubicBezTo>
                    <a:pt x="506730" y="179070"/>
                    <a:pt x="139700" y="185420"/>
                    <a:pt x="60960" y="160020"/>
                  </a:cubicBezTo>
                  <a:cubicBezTo>
                    <a:pt x="35560" y="152400"/>
                    <a:pt x="25400" y="142240"/>
                    <a:pt x="15240" y="128270"/>
                  </a:cubicBezTo>
                  <a:cubicBezTo>
                    <a:pt x="5080" y="114300"/>
                    <a:pt x="0" y="91440"/>
                    <a:pt x="2540" y="74930"/>
                  </a:cubicBezTo>
                  <a:cubicBezTo>
                    <a:pt x="3810" y="57150"/>
                    <a:pt x="15240" y="36830"/>
                    <a:pt x="27940" y="25400"/>
                  </a:cubicBezTo>
                  <a:cubicBezTo>
                    <a:pt x="40640" y="13970"/>
                    <a:pt x="80010" y="5080"/>
                    <a:pt x="80010" y="5080"/>
                  </a:cubicBezTo>
                </a:path>
              </a:pathLst>
            </a:custGeom>
            <a:solidFill>
              <a:srgbClr val="E5B8F4"/>
            </a:solidFill>
            <a:ln cap="sq">
              <a:noFill/>
              <a:prstDash val="solid"/>
              <a:miter/>
            </a:ln>
          </p:spPr>
        </p:sp>
      </p:grpSp>
      <p:grpSp>
        <p:nvGrpSpPr>
          <p:cNvPr id="81" name="Group 81"/>
          <p:cNvGrpSpPr/>
          <p:nvPr/>
        </p:nvGrpSpPr>
        <p:grpSpPr>
          <a:xfrm>
            <a:off x="13646468" y="6297930"/>
            <a:ext cx="511493" cy="241935"/>
            <a:chOff x="0" y="0"/>
            <a:chExt cx="681990" cy="322580"/>
          </a:xfrm>
        </p:grpSpPr>
        <p:sp>
          <p:nvSpPr>
            <p:cNvPr id="82" name="Freeform 82"/>
            <p:cNvSpPr/>
            <p:nvPr/>
          </p:nvSpPr>
          <p:spPr>
            <a:xfrm>
              <a:off x="49530" y="46990"/>
              <a:ext cx="582930" cy="234950"/>
            </a:xfrm>
            <a:custGeom>
              <a:avLst/>
              <a:gdLst/>
              <a:ahLst/>
              <a:cxnLst/>
              <a:rect l="l" t="t" r="r" b="b"/>
              <a:pathLst>
                <a:path w="582930" h="234950">
                  <a:moveTo>
                    <a:pt x="78740" y="67310"/>
                  </a:moveTo>
                  <a:cubicBezTo>
                    <a:pt x="297180" y="58420"/>
                    <a:pt x="326390" y="25400"/>
                    <a:pt x="365760" y="15240"/>
                  </a:cubicBezTo>
                  <a:cubicBezTo>
                    <a:pt x="406400" y="3810"/>
                    <a:pt x="463550" y="0"/>
                    <a:pt x="496570" y="3810"/>
                  </a:cubicBezTo>
                  <a:cubicBezTo>
                    <a:pt x="516890" y="6350"/>
                    <a:pt x="533400" y="7620"/>
                    <a:pt x="546100" y="19050"/>
                  </a:cubicBezTo>
                  <a:cubicBezTo>
                    <a:pt x="562610" y="33020"/>
                    <a:pt x="580390" y="66040"/>
                    <a:pt x="580390" y="87630"/>
                  </a:cubicBezTo>
                  <a:cubicBezTo>
                    <a:pt x="579120" y="110490"/>
                    <a:pt x="558800" y="142240"/>
                    <a:pt x="542290" y="154940"/>
                  </a:cubicBezTo>
                  <a:cubicBezTo>
                    <a:pt x="528320" y="165100"/>
                    <a:pt x="508000" y="167640"/>
                    <a:pt x="491490" y="166370"/>
                  </a:cubicBezTo>
                  <a:cubicBezTo>
                    <a:pt x="474980" y="165100"/>
                    <a:pt x="454660" y="158750"/>
                    <a:pt x="443230" y="146050"/>
                  </a:cubicBezTo>
                  <a:cubicBezTo>
                    <a:pt x="429260" y="130810"/>
                    <a:pt x="415290" y="95250"/>
                    <a:pt x="417830" y="73660"/>
                  </a:cubicBezTo>
                  <a:cubicBezTo>
                    <a:pt x="417830" y="55880"/>
                    <a:pt x="429260" y="38100"/>
                    <a:pt x="440690" y="26670"/>
                  </a:cubicBezTo>
                  <a:cubicBezTo>
                    <a:pt x="452120" y="15240"/>
                    <a:pt x="471170" y="6350"/>
                    <a:pt x="487680" y="3810"/>
                  </a:cubicBezTo>
                  <a:cubicBezTo>
                    <a:pt x="504190" y="2540"/>
                    <a:pt x="524510" y="6350"/>
                    <a:pt x="538480" y="13970"/>
                  </a:cubicBezTo>
                  <a:cubicBezTo>
                    <a:pt x="553720" y="22860"/>
                    <a:pt x="567690" y="38100"/>
                    <a:pt x="574040" y="53340"/>
                  </a:cubicBezTo>
                  <a:cubicBezTo>
                    <a:pt x="580390" y="68580"/>
                    <a:pt x="582930" y="88900"/>
                    <a:pt x="577850" y="105410"/>
                  </a:cubicBezTo>
                  <a:cubicBezTo>
                    <a:pt x="570230" y="125730"/>
                    <a:pt x="548640" y="153670"/>
                    <a:pt x="525780" y="162560"/>
                  </a:cubicBezTo>
                  <a:cubicBezTo>
                    <a:pt x="500380" y="171450"/>
                    <a:pt x="463550" y="144780"/>
                    <a:pt x="426720" y="151130"/>
                  </a:cubicBezTo>
                  <a:cubicBezTo>
                    <a:pt x="378460" y="157480"/>
                    <a:pt x="320040" y="210820"/>
                    <a:pt x="262890" y="222250"/>
                  </a:cubicBezTo>
                  <a:cubicBezTo>
                    <a:pt x="204470" y="234950"/>
                    <a:pt x="120650" y="231140"/>
                    <a:pt x="78740" y="223520"/>
                  </a:cubicBezTo>
                  <a:cubicBezTo>
                    <a:pt x="55880" y="219710"/>
                    <a:pt x="39370" y="214630"/>
                    <a:pt x="26670" y="203200"/>
                  </a:cubicBezTo>
                  <a:cubicBezTo>
                    <a:pt x="13970" y="191770"/>
                    <a:pt x="1270" y="172720"/>
                    <a:pt x="1270" y="154940"/>
                  </a:cubicBezTo>
                  <a:cubicBezTo>
                    <a:pt x="0" y="134620"/>
                    <a:pt x="11430" y="101600"/>
                    <a:pt x="26670" y="86360"/>
                  </a:cubicBezTo>
                  <a:cubicBezTo>
                    <a:pt x="39370" y="73660"/>
                    <a:pt x="78740" y="67310"/>
                    <a:pt x="78740" y="67310"/>
                  </a:cubicBezTo>
                </a:path>
              </a:pathLst>
            </a:custGeom>
            <a:solidFill>
              <a:srgbClr val="E5B8F4"/>
            </a:solidFill>
            <a:ln cap="sq">
              <a:noFill/>
              <a:prstDash val="solid"/>
              <a:miter/>
            </a:ln>
          </p:spPr>
        </p:sp>
      </p:grpSp>
      <p:grpSp>
        <p:nvGrpSpPr>
          <p:cNvPr id="83" name="Group 83"/>
          <p:cNvGrpSpPr/>
          <p:nvPr/>
        </p:nvGrpSpPr>
        <p:grpSpPr>
          <a:xfrm>
            <a:off x="16562070" y="6318885"/>
            <a:ext cx="746760" cy="247650"/>
            <a:chOff x="0" y="0"/>
            <a:chExt cx="995680" cy="330200"/>
          </a:xfrm>
        </p:grpSpPr>
        <p:sp>
          <p:nvSpPr>
            <p:cNvPr id="84" name="Freeform 84"/>
            <p:cNvSpPr/>
            <p:nvPr/>
          </p:nvSpPr>
          <p:spPr>
            <a:xfrm>
              <a:off x="48260" y="46990"/>
              <a:ext cx="897890" cy="256540"/>
            </a:xfrm>
            <a:custGeom>
              <a:avLst/>
              <a:gdLst/>
              <a:ahLst/>
              <a:cxnLst/>
              <a:rect l="l" t="t" r="r" b="b"/>
              <a:pathLst>
                <a:path w="897890" h="256540">
                  <a:moveTo>
                    <a:pt x="434340" y="194310"/>
                  </a:moveTo>
                  <a:cubicBezTo>
                    <a:pt x="184150" y="228600"/>
                    <a:pt x="102870" y="237490"/>
                    <a:pt x="63500" y="226060"/>
                  </a:cubicBezTo>
                  <a:cubicBezTo>
                    <a:pt x="40640" y="218440"/>
                    <a:pt x="25400" y="208280"/>
                    <a:pt x="15240" y="193040"/>
                  </a:cubicBezTo>
                  <a:cubicBezTo>
                    <a:pt x="5080" y="179070"/>
                    <a:pt x="0" y="154940"/>
                    <a:pt x="2540" y="137160"/>
                  </a:cubicBezTo>
                  <a:cubicBezTo>
                    <a:pt x="3810" y="120650"/>
                    <a:pt x="16510" y="99060"/>
                    <a:pt x="27940" y="87630"/>
                  </a:cubicBezTo>
                  <a:cubicBezTo>
                    <a:pt x="38100" y="77470"/>
                    <a:pt x="43180" y="73660"/>
                    <a:pt x="62230" y="68580"/>
                  </a:cubicBezTo>
                  <a:cubicBezTo>
                    <a:pt x="134620" y="50800"/>
                    <a:pt x="487680" y="74930"/>
                    <a:pt x="607060" y="62230"/>
                  </a:cubicBezTo>
                  <a:cubicBezTo>
                    <a:pt x="666750" y="55880"/>
                    <a:pt x="708660" y="50800"/>
                    <a:pt x="740410" y="36830"/>
                  </a:cubicBezTo>
                  <a:cubicBezTo>
                    <a:pt x="760730" y="27940"/>
                    <a:pt x="768350" y="10160"/>
                    <a:pt x="784860" y="5080"/>
                  </a:cubicBezTo>
                  <a:cubicBezTo>
                    <a:pt x="801370" y="0"/>
                    <a:pt x="822960" y="0"/>
                    <a:pt x="839470" y="7620"/>
                  </a:cubicBezTo>
                  <a:cubicBezTo>
                    <a:pt x="859790" y="16510"/>
                    <a:pt x="886460" y="44450"/>
                    <a:pt x="892810" y="67310"/>
                  </a:cubicBezTo>
                  <a:cubicBezTo>
                    <a:pt x="897890" y="90170"/>
                    <a:pt x="889000" y="127000"/>
                    <a:pt x="872490" y="144780"/>
                  </a:cubicBezTo>
                  <a:cubicBezTo>
                    <a:pt x="855980" y="162560"/>
                    <a:pt x="820420" y="175260"/>
                    <a:pt x="797560" y="171450"/>
                  </a:cubicBezTo>
                  <a:cubicBezTo>
                    <a:pt x="773430" y="168910"/>
                    <a:pt x="744220" y="143510"/>
                    <a:pt x="732790" y="124460"/>
                  </a:cubicBezTo>
                  <a:cubicBezTo>
                    <a:pt x="722630" y="109220"/>
                    <a:pt x="720090" y="87630"/>
                    <a:pt x="725170" y="71120"/>
                  </a:cubicBezTo>
                  <a:cubicBezTo>
                    <a:pt x="731520" y="49530"/>
                    <a:pt x="756920" y="19050"/>
                    <a:pt x="775970" y="8890"/>
                  </a:cubicBezTo>
                  <a:cubicBezTo>
                    <a:pt x="792480" y="0"/>
                    <a:pt x="814070" y="0"/>
                    <a:pt x="830580" y="3810"/>
                  </a:cubicBezTo>
                  <a:cubicBezTo>
                    <a:pt x="847090" y="8890"/>
                    <a:pt x="866140" y="20320"/>
                    <a:pt x="876300" y="34290"/>
                  </a:cubicBezTo>
                  <a:cubicBezTo>
                    <a:pt x="886460" y="48260"/>
                    <a:pt x="894080" y="68580"/>
                    <a:pt x="895350" y="85090"/>
                  </a:cubicBezTo>
                  <a:cubicBezTo>
                    <a:pt x="895350" y="102870"/>
                    <a:pt x="894080" y="121920"/>
                    <a:pt x="878840" y="137160"/>
                  </a:cubicBezTo>
                  <a:cubicBezTo>
                    <a:pt x="842010" y="175260"/>
                    <a:pt x="715010" y="214630"/>
                    <a:pt x="607060" y="232410"/>
                  </a:cubicBezTo>
                  <a:cubicBezTo>
                    <a:pt x="458470" y="256540"/>
                    <a:pt x="134620" y="243840"/>
                    <a:pt x="63500" y="226060"/>
                  </a:cubicBezTo>
                  <a:cubicBezTo>
                    <a:pt x="43180" y="220980"/>
                    <a:pt x="38100" y="217170"/>
                    <a:pt x="29210" y="208280"/>
                  </a:cubicBezTo>
                  <a:cubicBezTo>
                    <a:pt x="16510" y="195580"/>
                    <a:pt x="3810" y="175260"/>
                    <a:pt x="2540" y="157480"/>
                  </a:cubicBezTo>
                  <a:cubicBezTo>
                    <a:pt x="0" y="139700"/>
                    <a:pt x="7620" y="115570"/>
                    <a:pt x="15240" y="101600"/>
                  </a:cubicBezTo>
                  <a:cubicBezTo>
                    <a:pt x="22860" y="90170"/>
                    <a:pt x="26670" y="83820"/>
                    <a:pt x="44450" y="76200"/>
                  </a:cubicBezTo>
                  <a:cubicBezTo>
                    <a:pt x="99060" y="52070"/>
                    <a:pt x="377190" y="24130"/>
                    <a:pt x="441960" y="41910"/>
                  </a:cubicBezTo>
                  <a:cubicBezTo>
                    <a:pt x="466090" y="49530"/>
                    <a:pt x="476250" y="60960"/>
                    <a:pt x="485140" y="76200"/>
                  </a:cubicBezTo>
                  <a:cubicBezTo>
                    <a:pt x="495300" y="90170"/>
                    <a:pt x="499110" y="113030"/>
                    <a:pt x="496570" y="129540"/>
                  </a:cubicBezTo>
                  <a:cubicBezTo>
                    <a:pt x="494030" y="147320"/>
                    <a:pt x="480060" y="167640"/>
                    <a:pt x="468630" y="177800"/>
                  </a:cubicBezTo>
                  <a:cubicBezTo>
                    <a:pt x="458470" y="186690"/>
                    <a:pt x="434340" y="194310"/>
                    <a:pt x="434340" y="194310"/>
                  </a:cubicBezTo>
                </a:path>
              </a:pathLst>
            </a:custGeom>
            <a:solidFill>
              <a:srgbClr val="E5B8F4"/>
            </a:solidFill>
            <a:ln cap="sq">
              <a:noFill/>
              <a:prstDash val="solid"/>
              <a:miter/>
            </a:ln>
          </p:spPr>
        </p:sp>
      </p:grpSp>
      <p:grpSp>
        <p:nvGrpSpPr>
          <p:cNvPr id="85" name="Group 85"/>
          <p:cNvGrpSpPr/>
          <p:nvPr/>
        </p:nvGrpSpPr>
        <p:grpSpPr>
          <a:xfrm>
            <a:off x="13761720" y="6388418"/>
            <a:ext cx="391478" cy="197167"/>
            <a:chOff x="0" y="0"/>
            <a:chExt cx="521970" cy="262890"/>
          </a:xfrm>
        </p:grpSpPr>
        <p:sp>
          <p:nvSpPr>
            <p:cNvPr id="86" name="Freeform 86"/>
            <p:cNvSpPr/>
            <p:nvPr/>
          </p:nvSpPr>
          <p:spPr>
            <a:xfrm>
              <a:off x="45720" y="48260"/>
              <a:ext cx="430530" cy="176530"/>
            </a:xfrm>
            <a:custGeom>
              <a:avLst/>
              <a:gdLst/>
              <a:ahLst/>
              <a:cxnLst/>
              <a:rect l="l" t="t" r="r" b="b"/>
              <a:pathLst>
                <a:path w="430530" h="176530">
                  <a:moveTo>
                    <a:pt x="78740" y="5080"/>
                  </a:moveTo>
                  <a:cubicBezTo>
                    <a:pt x="372110" y="6350"/>
                    <a:pt x="383540" y="8890"/>
                    <a:pt x="397510" y="19050"/>
                  </a:cubicBezTo>
                  <a:cubicBezTo>
                    <a:pt x="410210" y="29210"/>
                    <a:pt x="421640" y="45720"/>
                    <a:pt x="425450" y="62230"/>
                  </a:cubicBezTo>
                  <a:cubicBezTo>
                    <a:pt x="430530" y="77470"/>
                    <a:pt x="429260" y="97790"/>
                    <a:pt x="422910" y="113030"/>
                  </a:cubicBezTo>
                  <a:cubicBezTo>
                    <a:pt x="416560" y="128270"/>
                    <a:pt x="403860" y="143510"/>
                    <a:pt x="389890" y="152400"/>
                  </a:cubicBezTo>
                  <a:cubicBezTo>
                    <a:pt x="375920" y="160020"/>
                    <a:pt x="356870" y="166370"/>
                    <a:pt x="339090" y="162560"/>
                  </a:cubicBezTo>
                  <a:cubicBezTo>
                    <a:pt x="318770" y="158750"/>
                    <a:pt x="288290" y="140970"/>
                    <a:pt x="276860" y="120650"/>
                  </a:cubicBezTo>
                  <a:cubicBezTo>
                    <a:pt x="266700" y="101600"/>
                    <a:pt x="266700" y="64770"/>
                    <a:pt x="276860" y="45720"/>
                  </a:cubicBezTo>
                  <a:cubicBezTo>
                    <a:pt x="288290" y="25400"/>
                    <a:pt x="318770" y="7620"/>
                    <a:pt x="339090" y="3810"/>
                  </a:cubicBezTo>
                  <a:cubicBezTo>
                    <a:pt x="356870" y="0"/>
                    <a:pt x="375920" y="6350"/>
                    <a:pt x="389890" y="13970"/>
                  </a:cubicBezTo>
                  <a:cubicBezTo>
                    <a:pt x="403860" y="22860"/>
                    <a:pt x="416560" y="38100"/>
                    <a:pt x="422910" y="53340"/>
                  </a:cubicBezTo>
                  <a:cubicBezTo>
                    <a:pt x="429260" y="68580"/>
                    <a:pt x="430530" y="88900"/>
                    <a:pt x="425450" y="104140"/>
                  </a:cubicBezTo>
                  <a:cubicBezTo>
                    <a:pt x="421640" y="120650"/>
                    <a:pt x="410210" y="137160"/>
                    <a:pt x="397510" y="147320"/>
                  </a:cubicBezTo>
                  <a:cubicBezTo>
                    <a:pt x="383540" y="157480"/>
                    <a:pt x="372110" y="160020"/>
                    <a:pt x="347980" y="163830"/>
                  </a:cubicBezTo>
                  <a:cubicBezTo>
                    <a:pt x="290830" y="171450"/>
                    <a:pt x="92710" y="176530"/>
                    <a:pt x="41910" y="152400"/>
                  </a:cubicBezTo>
                  <a:cubicBezTo>
                    <a:pt x="20320" y="142240"/>
                    <a:pt x="11430" y="127000"/>
                    <a:pt x="5080" y="110490"/>
                  </a:cubicBezTo>
                  <a:cubicBezTo>
                    <a:pt x="0" y="95250"/>
                    <a:pt x="0" y="71120"/>
                    <a:pt x="5080" y="55880"/>
                  </a:cubicBezTo>
                  <a:cubicBezTo>
                    <a:pt x="11430" y="39370"/>
                    <a:pt x="29210" y="22860"/>
                    <a:pt x="41910" y="13970"/>
                  </a:cubicBezTo>
                  <a:cubicBezTo>
                    <a:pt x="53340" y="7620"/>
                    <a:pt x="78740" y="5080"/>
                    <a:pt x="78740" y="5080"/>
                  </a:cubicBezTo>
                </a:path>
              </a:pathLst>
            </a:custGeom>
            <a:solidFill>
              <a:srgbClr val="E5B8F4"/>
            </a:solidFill>
            <a:ln cap="sq">
              <a:noFill/>
              <a:prstDash val="solid"/>
              <a:miter/>
            </a:ln>
          </p:spPr>
        </p:sp>
      </p:grpSp>
      <p:grpSp>
        <p:nvGrpSpPr>
          <p:cNvPr id="87" name="Group 87"/>
          <p:cNvGrpSpPr/>
          <p:nvPr/>
        </p:nvGrpSpPr>
        <p:grpSpPr>
          <a:xfrm>
            <a:off x="16225838" y="3834765"/>
            <a:ext cx="540068" cy="417195"/>
            <a:chOff x="0" y="0"/>
            <a:chExt cx="720090" cy="556260"/>
          </a:xfrm>
        </p:grpSpPr>
        <p:sp>
          <p:nvSpPr>
            <p:cNvPr id="88" name="Freeform 88"/>
            <p:cNvSpPr/>
            <p:nvPr/>
          </p:nvSpPr>
          <p:spPr>
            <a:xfrm>
              <a:off x="50800" y="46990"/>
              <a:ext cx="619760" cy="483870"/>
            </a:xfrm>
            <a:custGeom>
              <a:avLst/>
              <a:gdLst/>
              <a:ahLst/>
              <a:cxnLst/>
              <a:rect l="l" t="t" r="r" b="b"/>
              <a:pathLst>
                <a:path w="619760" h="483870">
                  <a:moveTo>
                    <a:pt x="25400" y="406400"/>
                  </a:moveTo>
                  <a:cubicBezTo>
                    <a:pt x="557530" y="400050"/>
                    <a:pt x="562610" y="394970"/>
                    <a:pt x="566420" y="383540"/>
                  </a:cubicBezTo>
                  <a:cubicBezTo>
                    <a:pt x="572770" y="363220"/>
                    <a:pt x="563880" y="317500"/>
                    <a:pt x="546100" y="283210"/>
                  </a:cubicBezTo>
                  <a:cubicBezTo>
                    <a:pt x="521970" y="234950"/>
                    <a:pt x="433070" y="177800"/>
                    <a:pt x="411480" y="137160"/>
                  </a:cubicBezTo>
                  <a:cubicBezTo>
                    <a:pt x="398780" y="113030"/>
                    <a:pt x="405130" y="90170"/>
                    <a:pt x="397510" y="72390"/>
                  </a:cubicBezTo>
                  <a:cubicBezTo>
                    <a:pt x="391160" y="59690"/>
                    <a:pt x="378460" y="39370"/>
                    <a:pt x="372110" y="40640"/>
                  </a:cubicBezTo>
                  <a:cubicBezTo>
                    <a:pt x="360680" y="43180"/>
                    <a:pt x="356870" y="104140"/>
                    <a:pt x="345440" y="116840"/>
                  </a:cubicBezTo>
                  <a:cubicBezTo>
                    <a:pt x="339090" y="124460"/>
                    <a:pt x="331470" y="127000"/>
                    <a:pt x="323850" y="127000"/>
                  </a:cubicBezTo>
                  <a:cubicBezTo>
                    <a:pt x="317500" y="127000"/>
                    <a:pt x="307340" y="120650"/>
                    <a:pt x="303530" y="114300"/>
                  </a:cubicBezTo>
                  <a:cubicBezTo>
                    <a:pt x="299720" y="109220"/>
                    <a:pt x="298450" y="97790"/>
                    <a:pt x="302260" y="91440"/>
                  </a:cubicBezTo>
                  <a:cubicBezTo>
                    <a:pt x="306070" y="83820"/>
                    <a:pt x="321310" y="76200"/>
                    <a:pt x="330200" y="76200"/>
                  </a:cubicBezTo>
                  <a:cubicBezTo>
                    <a:pt x="336550" y="77470"/>
                    <a:pt x="345440" y="83820"/>
                    <a:pt x="347980" y="90170"/>
                  </a:cubicBezTo>
                  <a:cubicBezTo>
                    <a:pt x="351790" y="96520"/>
                    <a:pt x="351790" y="109220"/>
                    <a:pt x="347980" y="114300"/>
                  </a:cubicBezTo>
                  <a:cubicBezTo>
                    <a:pt x="342900" y="120650"/>
                    <a:pt x="326390" y="128270"/>
                    <a:pt x="318770" y="125730"/>
                  </a:cubicBezTo>
                  <a:cubicBezTo>
                    <a:pt x="311150" y="124460"/>
                    <a:pt x="302260" y="111760"/>
                    <a:pt x="299720" y="101600"/>
                  </a:cubicBezTo>
                  <a:cubicBezTo>
                    <a:pt x="297180" y="86360"/>
                    <a:pt x="311150" y="55880"/>
                    <a:pt x="321310" y="38100"/>
                  </a:cubicBezTo>
                  <a:cubicBezTo>
                    <a:pt x="330200" y="24130"/>
                    <a:pt x="340360" y="5080"/>
                    <a:pt x="354330" y="3810"/>
                  </a:cubicBezTo>
                  <a:cubicBezTo>
                    <a:pt x="375920" y="0"/>
                    <a:pt x="419100" y="29210"/>
                    <a:pt x="439420" y="53340"/>
                  </a:cubicBezTo>
                  <a:cubicBezTo>
                    <a:pt x="461010" y="78740"/>
                    <a:pt x="462280" y="132080"/>
                    <a:pt x="477520" y="149860"/>
                  </a:cubicBezTo>
                  <a:cubicBezTo>
                    <a:pt x="487680" y="158750"/>
                    <a:pt x="497840" y="154940"/>
                    <a:pt x="509270" y="163830"/>
                  </a:cubicBezTo>
                  <a:cubicBezTo>
                    <a:pt x="532130" y="181610"/>
                    <a:pt x="570230" y="229870"/>
                    <a:pt x="589280" y="264160"/>
                  </a:cubicBezTo>
                  <a:cubicBezTo>
                    <a:pt x="605790" y="295910"/>
                    <a:pt x="617220" y="331470"/>
                    <a:pt x="618490" y="361950"/>
                  </a:cubicBezTo>
                  <a:cubicBezTo>
                    <a:pt x="619760" y="386080"/>
                    <a:pt x="614680" y="412750"/>
                    <a:pt x="607060" y="427990"/>
                  </a:cubicBezTo>
                  <a:cubicBezTo>
                    <a:pt x="600710" y="439420"/>
                    <a:pt x="591820" y="448310"/>
                    <a:pt x="581660" y="452120"/>
                  </a:cubicBezTo>
                  <a:cubicBezTo>
                    <a:pt x="570230" y="457200"/>
                    <a:pt x="563880" y="455930"/>
                    <a:pt x="543560" y="457200"/>
                  </a:cubicBezTo>
                  <a:cubicBezTo>
                    <a:pt x="469900" y="461010"/>
                    <a:pt x="86360" y="483870"/>
                    <a:pt x="25400" y="457200"/>
                  </a:cubicBezTo>
                  <a:cubicBezTo>
                    <a:pt x="8890" y="449580"/>
                    <a:pt x="0" y="436880"/>
                    <a:pt x="0" y="427990"/>
                  </a:cubicBezTo>
                  <a:cubicBezTo>
                    <a:pt x="1270" y="420370"/>
                    <a:pt x="25400" y="406400"/>
                    <a:pt x="25400" y="406400"/>
                  </a:cubicBezTo>
                </a:path>
              </a:pathLst>
            </a:custGeom>
            <a:solidFill>
              <a:srgbClr val="0571D3"/>
            </a:solidFill>
            <a:ln cap="sq">
              <a:noFill/>
              <a:prstDash val="solid"/>
              <a:miter/>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668464" y="-3893559"/>
            <a:ext cx="17005599" cy="18983681"/>
          </a:xfrm>
          <a:prstGeom prst="rect">
            <a:avLst/>
          </a:prstGeom>
        </p:spPr>
      </p:pic>
      <p:sp>
        <p:nvSpPr>
          <p:cNvPr id="3" name="Freeform 3"/>
          <p:cNvSpPr/>
          <p:nvPr/>
        </p:nvSpPr>
        <p:spPr>
          <a:xfrm>
            <a:off x="13453407" y="2805377"/>
            <a:ext cx="2686426" cy="2115954"/>
          </a:xfrm>
          <a:custGeom>
            <a:avLst/>
            <a:gdLst/>
            <a:ahLst/>
            <a:cxnLst/>
            <a:rect l="l" t="t" r="r" b="b"/>
            <a:pathLst>
              <a:path w="2686426" h="2115954">
                <a:moveTo>
                  <a:pt x="0" y="0"/>
                </a:moveTo>
                <a:lnTo>
                  <a:pt x="2686426" y="0"/>
                </a:lnTo>
                <a:lnTo>
                  <a:pt x="2686426" y="2115954"/>
                </a:lnTo>
                <a:lnTo>
                  <a:pt x="0" y="2115954"/>
                </a:lnTo>
                <a:lnTo>
                  <a:pt x="0" y="0"/>
                </a:lnTo>
                <a:close/>
              </a:path>
            </a:pathLst>
          </a:custGeom>
          <a:blipFill>
            <a:blip r:embed="rId3"/>
            <a:stretch>
              <a:fillRect l="-23072" r="-17578"/>
            </a:stretch>
          </a:blipFill>
        </p:spPr>
      </p:sp>
      <p:sp>
        <p:nvSpPr>
          <p:cNvPr id="4" name="Freeform 4"/>
          <p:cNvSpPr/>
          <p:nvPr/>
        </p:nvSpPr>
        <p:spPr>
          <a:xfrm>
            <a:off x="13769819" y="6373945"/>
            <a:ext cx="3007223" cy="2564495"/>
          </a:xfrm>
          <a:custGeom>
            <a:avLst/>
            <a:gdLst/>
            <a:ahLst/>
            <a:cxnLst/>
            <a:rect l="l" t="t" r="r" b="b"/>
            <a:pathLst>
              <a:path w="3007223" h="2564495">
                <a:moveTo>
                  <a:pt x="0" y="0"/>
                </a:moveTo>
                <a:lnTo>
                  <a:pt x="3007223" y="0"/>
                </a:lnTo>
                <a:lnTo>
                  <a:pt x="3007223" y="2564495"/>
                </a:lnTo>
                <a:lnTo>
                  <a:pt x="0" y="2564495"/>
                </a:lnTo>
                <a:lnTo>
                  <a:pt x="0" y="0"/>
                </a:lnTo>
                <a:close/>
              </a:path>
            </a:pathLst>
          </a:custGeom>
          <a:blipFill>
            <a:blip r:embed="rId4"/>
            <a:stretch>
              <a:fillRect t="-9207" b="-8056"/>
            </a:stretch>
          </a:blipFill>
        </p:spPr>
      </p:sp>
      <p:sp>
        <p:nvSpPr>
          <p:cNvPr id="5" name="Freeform 5"/>
          <p:cNvSpPr/>
          <p:nvPr/>
        </p:nvSpPr>
        <p:spPr>
          <a:xfrm>
            <a:off x="4837065" y="463435"/>
            <a:ext cx="7315200" cy="1130531"/>
          </a:xfrm>
          <a:custGeom>
            <a:avLst/>
            <a:gdLst/>
            <a:ahLst/>
            <a:cxnLst/>
            <a:rect l="l" t="t" r="r" b="b"/>
            <a:pathLst>
              <a:path w="7315200" h="1130531">
                <a:moveTo>
                  <a:pt x="0" y="0"/>
                </a:moveTo>
                <a:lnTo>
                  <a:pt x="7315200" y="0"/>
                </a:lnTo>
                <a:lnTo>
                  <a:pt x="7315200" y="1130530"/>
                </a:lnTo>
                <a:lnTo>
                  <a:pt x="0" y="1130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018668" y="2455993"/>
            <a:ext cx="3758374" cy="3389370"/>
          </a:xfrm>
          <a:custGeom>
            <a:avLst/>
            <a:gdLst/>
            <a:ahLst/>
            <a:cxnLst/>
            <a:rect l="l" t="t" r="r" b="b"/>
            <a:pathLst>
              <a:path w="3758374" h="3389370">
                <a:moveTo>
                  <a:pt x="0" y="0"/>
                </a:moveTo>
                <a:lnTo>
                  <a:pt x="3758374" y="0"/>
                </a:lnTo>
                <a:lnTo>
                  <a:pt x="3758374" y="3389369"/>
                </a:lnTo>
                <a:lnTo>
                  <a:pt x="0" y="3389369"/>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
        <p:nvSpPr>
          <p:cNvPr id="7" name="Freeform 7"/>
          <p:cNvSpPr/>
          <p:nvPr/>
        </p:nvSpPr>
        <p:spPr>
          <a:xfrm>
            <a:off x="13394243" y="6135659"/>
            <a:ext cx="3758374" cy="3389370"/>
          </a:xfrm>
          <a:custGeom>
            <a:avLst/>
            <a:gdLst/>
            <a:ahLst/>
            <a:cxnLst/>
            <a:rect l="l" t="t" r="r" b="b"/>
            <a:pathLst>
              <a:path w="3758374" h="3389370">
                <a:moveTo>
                  <a:pt x="0" y="0"/>
                </a:moveTo>
                <a:lnTo>
                  <a:pt x="3758374" y="0"/>
                </a:lnTo>
                <a:lnTo>
                  <a:pt x="3758374" y="3389369"/>
                </a:lnTo>
                <a:lnTo>
                  <a:pt x="0" y="3389369"/>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
        <p:nvSpPr>
          <p:cNvPr id="8" name="Freeform 8"/>
          <p:cNvSpPr/>
          <p:nvPr/>
        </p:nvSpPr>
        <p:spPr>
          <a:xfrm>
            <a:off x="3666694" y="1673828"/>
            <a:ext cx="9351974" cy="782165"/>
          </a:xfrm>
          <a:custGeom>
            <a:avLst/>
            <a:gdLst/>
            <a:ahLst/>
            <a:cxnLst/>
            <a:rect l="l" t="t" r="r" b="b"/>
            <a:pathLst>
              <a:path w="9351974" h="782165">
                <a:moveTo>
                  <a:pt x="0" y="0"/>
                </a:moveTo>
                <a:lnTo>
                  <a:pt x="9351974" y="0"/>
                </a:lnTo>
                <a:lnTo>
                  <a:pt x="9351974" y="782165"/>
                </a:lnTo>
                <a:lnTo>
                  <a:pt x="0" y="782165"/>
                </a:lnTo>
                <a:lnTo>
                  <a:pt x="0" y="0"/>
                </a:lnTo>
                <a:close/>
              </a:path>
            </a:pathLst>
          </a:custGeom>
          <a:blipFill>
            <a:blip r:embed="rId9">
              <a:alphaModFix amt="52000"/>
              <a:extLst>
                <a:ext uri="{96DAC541-7B7A-43D3-8B79-37D633B846F1}">
                  <asvg:svgBlip xmlns:asvg="http://schemas.microsoft.com/office/drawing/2016/SVG/main" r:embed="rId10"/>
                </a:ext>
              </a:extLst>
            </a:blip>
            <a:stretch>
              <a:fillRect/>
            </a:stretch>
          </a:blipFill>
        </p:spPr>
      </p:sp>
      <p:sp>
        <p:nvSpPr>
          <p:cNvPr id="9" name="Freeform 9"/>
          <p:cNvSpPr/>
          <p:nvPr/>
        </p:nvSpPr>
        <p:spPr>
          <a:xfrm>
            <a:off x="762000" y="3377988"/>
            <a:ext cx="6781800" cy="5804112"/>
          </a:xfrm>
          <a:custGeom>
            <a:avLst/>
            <a:gdLst/>
            <a:ahLst/>
            <a:cxnLst/>
            <a:rect l="l" t="t" r="r" b="b"/>
            <a:pathLst>
              <a:path w="8955647" h="5910216">
                <a:moveTo>
                  <a:pt x="0" y="0"/>
                </a:moveTo>
                <a:lnTo>
                  <a:pt x="8955647" y="0"/>
                </a:lnTo>
                <a:lnTo>
                  <a:pt x="8955647" y="5910216"/>
                </a:lnTo>
                <a:lnTo>
                  <a:pt x="0" y="5910216"/>
                </a:lnTo>
                <a:lnTo>
                  <a:pt x="0" y="0"/>
                </a:lnTo>
                <a:close/>
              </a:path>
            </a:pathLst>
          </a:custGeom>
          <a:blipFill>
            <a:blip r:embed="rId11"/>
            <a:stretch>
              <a:fillRect l="-28609" t="-18566" r="-21655" b="-9511"/>
            </a:stretch>
          </a:blipFill>
        </p:spPr>
      </p:sp>
      <p:sp>
        <p:nvSpPr>
          <p:cNvPr id="10" name="TextBox 10"/>
          <p:cNvSpPr txBox="1"/>
          <p:nvPr/>
        </p:nvSpPr>
        <p:spPr>
          <a:xfrm>
            <a:off x="6148396" y="654233"/>
            <a:ext cx="5430419" cy="609237"/>
          </a:xfrm>
          <a:prstGeom prst="rect">
            <a:avLst/>
          </a:prstGeom>
        </p:spPr>
        <p:txBody>
          <a:bodyPr lIns="0" tIns="0" rIns="0" bIns="0" rtlCol="0" anchor="t">
            <a:spAutoFit/>
          </a:bodyPr>
          <a:lstStyle/>
          <a:p>
            <a:pPr algn="ctr">
              <a:lnSpc>
                <a:spcPts val="4219"/>
              </a:lnSpc>
              <a:spcBef>
                <a:spcPct val="0"/>
              </a:spcBef>
            </a:pPr>
            <a:r>
              <a:rPr lang="en-US" sz="3014">
                <a:solidFill>
                  <a:srgbClr val="000000"/>
                </a:solidFill>
                <a:latin typeface="Agrandir Wide Bold"/>
                <a:ea typeface="Agrandir Wide Bold"/>
                <a:cs typeface="Agrandir Wide Bold"/>
                <a:sym typeface="Agrandir Wide Bold"/>
              </a:rPr>
              <a:t>Data and tools required</a:t>
            </a:r>
          </a:p>
        </p:txBody>
      </p:sp>
      <p:sp>
        <p:nvSpPr>
          <p:cNvPr id="11" name="TextBox 10">
            <a:extLst>
              <a:ext uri="{FF2B5EF4-FFF2-40B4-BE49-F238E27FC236}">
                <a16:creationId xmlns:a16="http://schemas.microsoft.com/office/drawing/2014/main" id="{487E3873-BED8-4207-8E81-B86C381C2AB9}"/>
              </a:ext>
            </a:extLst>
          </p:cNvPr>
          <p:cNvSpPr txBox="1"/>
          <p:nvPr/>
        </p:nvSpPr>
        <p:spPr>
          <a:xfrm>
            <a:off x="8458200" y="4736665"/>
            <a:ext cx="3923259" cy="1631216"/>
          </a:xfrm>
          <a:prstGeom prst="rect">
            <a:avLst/>
          </a:prstGeom>
          <a:noFill/>
        </p:spPr>
        <p:txBody>
          <a:bodyPr wrap="square" rtlCol="0">
            <a:spAutoFit/>
          </a:bodyPr>
          <a:lstStyle/>
          <a:p>
            <a:r>
              <a:rPr lang="en-US" sz="2800" b="1" dirty="0"/>
              <a:t>Data  </a:t>
            </a:r>
          </a:p>
          <a:p>
            <a:pPr marL="285750" indent="-285750">
              <a:buFont typeface="Arial" panose="020B0604020202020204" pitchFamily="34" charset="0"/>
              <a:buChar char="•"/>
            </a:pPr>
            <a:r>
              <a:rPr lang="en-IN" dirty="0"/>
              <a:t> Input data consists of sales data for the fiscal year 2020 and 2021.</a:t>
            </a:r>
          </a:p>
          <a:p>
            <a:pPr marL="285750" indent="-285750">
              <a:buFont typeface="Arial" panose="020B0604020202020204" pitchFamily="34" charset="0"/>
              <a:buChar char="•"/>
            </a:pPr>
            <a:r>
              <a:rPr lang="en-IN" dirty="0"/>
              <a:t> fiscal year of company starts from </a:t>
            </a:r>
            <a:r>
              <a:rPr lang="en-IN" dirty="0" err="1"/>
              <a:t>september</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69AFA3-B0F6-4310-A4FC-BF77C545D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328554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Freeform 4"/>
          <p:cNvSpPr/>
          <p:nvPr/>
        </p:nvSpPr>
        <p:spPr>
          <a:xfrm>
            <a:off x="1827609" y="4125138"/>
            <a:ext cx="3320995" cy="4141569"/>
          </a:xfrm>
          <a:custGeom>
            <a:avLst/>
            <a:gdLst/>
            <a:ahLst/>
            <a:cxnLst/>
            <a:rect l="l" t="t" r="r" b="b"/>
            <a:pathLst>
              <a:path w="3320995" h="4141569">
                <a:moveTo>
                  <a:pt x="0" y="0"/>
                </a:moveTo>
                <a:lnTo>
                  <a:pt x="3320995" y="0"/>
                </a:lnTo>
                <a:lnTo>
                  <a:pt x="3320995" y="4141569"/>
                </a:lnTo>
                <a:lnTo>
                  <a:pt x="0" y="4141569"/>
                </a:lnTo>
                <a:lnTo>
                  <a:pt x="0" y="0"/>
                </a:lnTo>
                <a:close/>
              </a:path>
            </a:pathLst>
          </a:custGeom>
          <a:blipFill>
            <a:blip r:embed="rId5"/>
            <a:stretch>
              <a:fillRect l="-20365"/>
            </a:stretch>
          </a:blipFill>
        </p:spPr>
      </p:sp>
      <p:sp>
        <p:nvSpPr>
          <p:cNvPr id="5" name="Freeform 5"/>
          <p:cNvSpPr/>
          <p:nvPr/>
        </p:nvSpPr>
        <p:spPr>
          <a:xfrm>
            <a:off x="8855848" y="6510955"/>
            <a:ext cx="7081226" cy="3167239"/>
          </a:xfrm>
          <a:custGeom>
            <a:avLst/>
            <a:gdLst/>
            <a:ahLst/>
            <a:cxnLst/>
            <a:rect l="l" t="t" r="r" b="b"/>
            <a:pathLst>
              <a:path w="7081226" h="3167239">
                <a:moveTo>
                  <a:pt x="0" y="0"/>
                </a:moveTo>
                <a:lnTo>
                  <a:pt x="7081226" y="0"/>
                </a:lnTo>
                <a:lnTo>
                  <a:pt x="7081226" y="3167239"/>
                </a:lnTo>
                <a:lnTo>
                  <a:pt x="0" y="31672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9184" y="754950"/>
            <a:ext cx="816687" cy="811582"/>
          </a:xfrm>
          <a:custGeom>
            <a:avLst/>
            <a:gdLst/>
            <a:ahLst/>
            <a:cxnLst/>
            <a:rect l="l" t="t" r="r" b="b"/>
            <a:pathLst>
              <a:path w="816687" h="811582">
                <a:moveTo>
                  <a:pt x="0" y="0"/>
                </a:moveTo>
                <a:lnTo>
                  <a:pt x="816687" y="0"/>
                </a:lnTo>
                <a:lnTo>
                  <a:pt x="816687" y="811583"/>
                </a:lnTo>
                <a:lnTo>
                  <a:pt x="0" y="811583"/>
                </a:lnTo>
                <a:lnTo>
                  <a:pt x="0" y="0"/>
                </a:lnTo>
                <a:close/>
              </a:path>
            </a:pathLst>
          </a:custGeom>
          <a:blipFill>
            <a:blip r:embed="rId8"/>
            <a:stretch>
              <a:fillRect/>
            </a:stretch>
          </a:blipFill>
        </p:spPr>
      </p:sp>
      <p:sp>
        <p:nvSpPr>
          <p:cNvPr id="7" name="Freeform 7"/>
          <p:cNvSpPr/>
          <p:nvPr/>
        </p:nvSpPr>
        <p:spPr>
          <a:xfrm>
            <a:off x="8347361" y="197380"/>
            <a:ext cx="8098200" cy="5484230"/>
          </a:xfrm>
          <a:custGeom>
            <a:avLst/>
            <a:gdLst/>
            <a:ahLst/>
            <a:cxnLst/>
            <a:rect l="l" t="t" r="r" b="b"/>
            <a:pathLst>
              <a:path w="8098200" h="5484230">
                <a:moveTo>
                  <a:pt x="0" y="0"/>
                </a:moveTo>
                <a:lnTo>
                  <a:pt x="8098200" y="0"/>
                </a:lnTo>
                <a:lnTo>
                  <a:pt x="8098200" y="5484231"/>
                </a:lnTo>
                <a:lnTo>
                  <a:pt x="0" y="5484231"/>
                </a:lnTo>
                <a:lnTo>
                  <a:pt x="0" y="0"/>
                </a:lnTo>
                <a:close/>
              </a:path>
            </a:pathLst>
          </a:custGeom>
          <a:blipFill>
            <a:blip r:embed="rId9"/>
            <a:stretch>
              <a:fillRect l="-5320" t="-25962" r="-60854" b="-12064"/>
            </a:stretch>
          </a:blipFill>
        </p:spPr>
      </p:sp>
      <p:sp>
        <p:nvSpPr>
          <p:cNvPr id="8" name="TextBox 8"/>
          <p:cNvSpPr txBox="1"/>
          <p:nvPr/>
        </p:nvSpPr>
        <p:spPr>
          <a:xfrm>
            <a:off x="2124471" y="915577"/>
            <a:ext cx="6239263" cy="1866900"/>
          </a:xfrm>
          <a:prstGeom prst="rect">
            <a:avLst/>
          </a:prstGeom>
        </p:spPr>
        <p:txBody>
          <a:bodyPr lIns="0" tIns="0" rIns="0" bIns="0" rtlCol="0" anchor="t">
            <a:spAutoFit/>
          </a:bodyPr>
          <a:lstStyle/>
          <a:p>
            <a:pPr marL="0" lvl="0" indent="0" algn="l">
              <a:lnSpc>
                <a:spcPts val="3560"/>
              </a:lnSpc>
              <a:spcBef>
                <a:spcPct val="0"/>
              </a:spcBef>
            </a:pPr>
            <a:r>
              <a:rPr lang="en-US" sz="2966">
                <a:solidFill>
                  <a:srgbClr val="2B2B2B"/>
                </a:solidFill>
                <a:latin typeface="Agrandir Bold"/>
                <a:ea typeface="Agrandir Bold"/>
                <a:cs typeface="Agrandir Bold"/>
                <a:sym typeface="Agrandir Bold"/>
              </a:rPr>
              <a:t>Provide the list of markets in which customer  "AtliQ Exclusive" operates its business in the APAC region</a:t>
            </a:r>
          </a:p>
        </p:txBody>
      </p:sp>
      <p:sp>
        <p:nvSpPr>
          <p:cNvPr id="9" name="TextBox 9"/>
          <p:cNvSpPr txBox="1"/>
          <p:nvPr/>
        </p:nvSpPr>
        <p:spPr>
          <a:xfrm>
            <a:off x="9144000" y="7321075"/>
            <a:ext cx="6504922" cy="402660"/>
          </a:xfrm>
          <a:prstGeom prst="rect">
            <a:avLst/>
          </a:prstGeom>
        </p:spPr>
        <p:txBody>
          <a:bodyPr lIns="0" tIns="0" rIns="0" bIns="0" rtlCol="0" anchor="t">
            <a:spAutoFit/>
          </a:bodyPr>
          <a:lstStyle/>
          <a:p>
            <a:pPr algn="ctr">
              <a:lnSpc>
                <a:spcPts val="2829"/>
              </a:lnSpc>
              <a:spcBef>
                <a:spcPct val="0"/>
              </a:spcBef>
            </a:pPr>
            <a:endParaRPr/>
          </a:p>
        </p:txBody>
      </p:sp>
      <p:sp>
        <p:nvSpPr>
          <p:cNvPr id="10" name="TextBox 10"/>
          <p:cNvSpPr txBox="1"/>
          <p:nvPr/>
        </p:nvSpPr>
        <p:spPr>
          <a:xfrm>
            <a:off x="9144000" y="7609435"/>
            <a:ext cx="6504922" cy="855980"/>
          </a:xfrm>
          <a:prstGeom prst="rect">
            <a:avLst/>
          </a:prstGeom>
        </p:spPr>
        <p:txBody>
          <a:bodyPr lIns="0" tIns="0" rIns="0" bIns="0" rtlCol="0" anchor="t">
            <a:spAutoFit/>
          </a:bodyPr>
          <a:lstStyle/>
          <a:p>
            <a:pPr algn="ctr">
              <a:lnSpc>
                <a:spcPts val="3220"/>
              </a:lnSpc>
              <a:spcBef>
                <a:spcPct val="0"/>
              </a:spcBef>
            </a:pPr>
            <a:r>
              <a:rPr lang="en-US" sz="2300">
                <a:solidFill>
                  <a:srgbClr val="2B2B2B"/>
                </a:solidFill>
                <a:latin typeface="Agrandir"/>
                <a:ea typeface="Agrandir"/>
                <a:cs typeface="Agrandir"/>
                <a:sym typeface="Agrandir"/>
              </a:rPr>
              <a:t>The customer  'AtliQ Exclusive' operates its business across 8 countries in the APAC region</a:t>
            </a:r>
          </a:p>
        </p:txBody>
      </p:sp>
      <p:sp>
        <p:nvSpPr>
          <p:cNvPr id="11" name="TextBox 11"/>
          <p:cNvSpPr txBox="1"/>
          <p:nvPr/>
        </p:nvSpPr>
        <p:spPr>
          <a:xfrm>
            <a:off x="9453029" y="6913184"/>
            <a:ext cx="2057418" cy="503142"/>
          </a:xfrm>
          <a:prstGeom prst="rect">
            <a:avLst/>
          </a:prstGeom>
        </p:spPr>
        <p:txBody>
          <a:bodyPr lIns="0" tIns="0" rIns="0" bIns="0" rtlCol="0" anchor="t">
            <a:spAutoFit/>
          </a:bodyPr>
          <a:lstStyle/>
          <a:p>
            <a:pPr algn="ctr">
              <a:lnSpc>
                <a:spcPts val="4117"/>
              </a:lnSpc>
            </a:pPr>
            <a:r>
              <a:rPr lang="en-US" sz="2941">
                <a:solidFill>
                  <a:srgbClr val="2B2B2B"/>
                </a:solidFill>
                <a:latin typeface="Canva Sans Bold"/>
                <a:ea typeface="Canva Sans Bold"/>
                <a:cs typeface="Canva Sans Bold"/>
                <a:sym typeface="Canva Sans Bold"/>
              </a:rPr>
              <a:t>Insights</a:t>
            </a:r>
          </a:p>
        </p:txBody>
      </p:sp>
      <p:sp>
        <p:nvSpPr>
          <p:cNvPr id="12" name="TextBox 12"/>
          <p:cNvSpPr txBox="1"/>
          <p:nvPr/>
        </p:nvSpPr>
        <p:spPr>
          <a:xfrm>
            <a:off x="1183150" y="990093"/>
            <a:ext cx="608754" cy="348677"/>
          </a:xfrm>
          <a:prstGeom prst="rect">
            <a:avLst/>
          </a:prstGeom>
        </p:spPr>
        <p:txBody>
          <a:bodyPr lIns="0" tIns="0" rIns="0" bIns="0" rtlCol="0" anchor="t">
            <a:spAutoFit/>
          </a:bodyPr>
          <a:lstStyle/>
          <a:p>
            <a:pPr algn="ctr">
              <a:lnSpc>
                <a:spcPts val="2831"/>
              </a:lnSpc>
            </a:pPr>
            <a:r>
              <a:rPr lang="en-US" sz="2022">
                <a:solidFill>
                  <a:srgbClr val="2B2B2B"/>
                </a:solidFill>
                <a:latin typeface="Canva Sans Bold"/>
                <a:ea typeface="Canva Sans Bold"/>
                <a:cs typeface="Canva Sans Bold"/>
                <a:sym typeface="Canva Sans Bold"/>
              </a:rPr>
              <a:t>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249611" y="639156"/>
            <a:ext cx="973050" cy="973050"/>
          </a:xfrm>
          <a:custGeom>
            <a:avLst/>
            <a:gdLst/>
            <a:ahLst/>
            <a:cxnLst/>
            <a:rect l="l" t="t" r="r" b="b"/>
            <a:pathLst>
              <a:path w="973050" h="973050">
                <a:moveTo>
                  <a:pt x="0" y="0"/>
                </a:moveTo>
                <a:lnTo>
                  <a:pt x="973050" y="0"/>
                </a:lnTo>
                <a:lnTo>
                  <a:pt x="973050" y="973050"/>
                </a:lnTo>
                <a:lnTo>
                  <a:pt x="0" y="973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9611" y="5143500"/>
            <a:ext cx="9595677" cy="1563212"/>
          </a:xfrm>
          <a:custGeom>
            <a:avLst/>
            <a:gdLst/>
            <a:ahLst/>
            <a:cxnLst/>
            <a:rect l="l" t="t" r="r" b="b"/>
            <a:pathLst>
              <a:path w="9595677" h="1563212">
                <a:moveTo>
                  <a:pt x="0" y="0"/>
                </a:moveTo>
                <a:lnTo>
                  <a:pt x="9595677" y="0"/>
                </a:lnTo>
                <a:lnTo>
                  <a:pt x="9595677" y="1563212"/>
                </a:lnTo>
                <a:lnTo>
                  <a:pt x="0" y="1563212"/>
                </a:lnTo>
                <a:lnTo>
                  <a:pt x="0" y="0"/>
                </a:lnTo>
                <a:close/>
              </a:path>
            </a:pathLst>
          </a:custGeom>
          <a:blipFill>
            <a:blip r:embed="rId4"/>
            <a:stretch>
              <a:fillRect l="-5332"/>
            </a:stretch>
          </a:blipFill>
        </p:spPr>
      </p:sp>
      <p:sp>
        <p:nvSpPr>
          <p:cNvPr id="4" name="Freeform 4"/>
          <p:cNvSpPr/>
          <p:nvPr/>
        </p:nvSpPr>
        <p:spPr>
          <a:xfrm>
            <a:off x="11611425" y="418267"/>
            <a:ext cx="5146175" cy="4890993"/>
          </a:xfrm>
          <a:custGeom>
            <a:avLst/>
            <a:gdLst/>
            <a:ahLst/>
            <a:cxnLst/>
            <a:rect l="l" t="t" r="r" b="b"/>
            <a:pathLst>
              <a:path w="5146175" h="4890993">
                <a:moveTo>
                  <a:pt x="0" y="0"/>
                </a:moveTo>
                <a:lnTo>
                  <a:pt x="5146175" y="0"/>
                </a:lnTo>
                <a:lnTo>
                  <a:pt x="5146175" y="4890992"/>
                </a:lnTo>
                <a:lnTo>
                  <a:pt x="0" y="4890992"/>
                </a:lnTo>
                <a:lnTo>
                  <a:pt x="0" y="0"/>
                </a:lnTo>
                <a:close/>
              </a:path>
            </a:pathLst>
          </a:custGeom>
          <a:blipFill>
            <a:blip r:embed="rId5"/>
            <a:stretch>
              <a:fillRect/>
            </a:stretch>
          </a:blipFill>
        </p:spPr>
      </p:sp>
      <p:sp>
        <p:nvSpPr>
          <p:cNvPr id="5" name="Freeform 5"/>
          <p:cNvSpPr/>
          <p:nvPr/>
        </p:nvSpPr>
        <p:spPr>
          <a:xfrm>
            <a:off x="10969518" y="5985349"/>
            <a:ext cx="5604991" cy="3984639"/>
          </a:xfrm>
          <a:custGeom>
            <a:avLst/>
            <a:gdLst/>
            <a:ahLst/>
            <a:cxnLst/>
            <a:rect l="l" t="t" r="r" b="b"/>
            <a:pathLst>
              <a:path w="5604991" h="3984639">
                <a:moveTo>
                  <a:pt x="0" y="0"/>
                </a:moveTo>
                <a:lnTo>
                  <a:pt x="5604991" y="0"/>
                </a:lnTo>
                <a:lnTo>
                  <a:pt x="5604991" y="3984639"/>
                </a:lnTo>
                <a:lnTo>
                  <a:pt x="0" y="3984639"/>
                </a:lnTo>
                <a:lnTo>
                  <a:pt x="0" y="0"/>
                </a:lnTo>
                <a:close/>
              </a:path>
            </a:pathLst>
          </a:custGeom>
          <a:blipFill>
            <a:blip r:embed="rId6">
              <a:alphaModFix amt="76000"/>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1611425" y="6431611"/>
            <a:ext cx="4895325" cy="3092115"/>
            <a:chOff x="0" y="0"/>
            <a:chExt cx="6527100" cy="4122820"/>
          </a:xfrm>
        </p:grpSpPr>
        <p:sp>
          <p:nvSpPr>
            <p:cNvPr id="7" name="TextBox 7"/>
            <p:cNvSpPr txBox="1"/>
            <p:nvPr/>
          </p:nvSpPr>
          <p:spPr>
            <a:xfrm>
              <a:off x="0" y="-152400"/>
              <a:ext cx="6527100" cy="783344"/>
            </a:xfrm>
            <a:prstGeom prst="rect">
              <a:avLst/>
            </a:prstGeom>
          </p:spPr>
          <p:txBody>
            <a:bodyPr lIns="0" tIns="0" rIns="0" bIns="0" rtlCol="0" anchor="t">
              <a:spAutoFit/>
            </a:bodyPr>
            <a:lstStyle/>
            <a:p>
              <a:pPr marL="0" lvl="0" indent="0" algn="l">
                <a:lnSpc>
                  <a:spcPts val="4367"/>
                </a:lnSpc>
                <a:spcBef>
                  <a:spcPct val="0"/>
                </a:spcBef>
              </a:pPr>
              <a:r>
                <a:rPr lang="en-US" sz="3119">
                  <a:solidFill>
                    <a:srgbClr val="2B2B2B"/>
                  </a:solidFill>
                  <a:latin typeface="Agrandir Bold"/>
                  <a:ea typeface="Agrandir Bold"/>
                  <a:cs typeface="Agrandir Bold"/>
                  <a:sym typeface="Agrandir Bold"/>
                </a:rPr>
                <a:t>Insights</a:t>
              </a:r>
            </a:p>
          </p:txBody>
        </p:sp>
        <p:sp>
          <p:nvSpPr>
            <p:cNvPr id="8" name="TextBox 8"/>
            <p:cNvSpPr txBox="1"/>
            <p:nvPr/>
          </p:nvSpPr>
          <p:spPr>
            <a:xfrm>
              <a:off x="0" y="844145"/>
              <a:ext cx="6527100" cy="3278675"/>
            </a:xfrm>
            <a:prstGeom prst="rect">
              <a:avLst/>
            </a:prstGeom>
          </p:spPr>
          <p:txBody>
            <a:bodyPr lIns="0" tIns="0" rIns="0" bIns="0" rtlCol="0" anchor="t">
              <a:spAutoFit/>
            </a:bodyPr>
            <a:lstStyle/>
            <a:p>
              <a:pPr marL="0" lvl="0" indent="0" algn="l">
                <a:lnSpc>
                  <a:spcPts val="3851"/>
                </a:lnSpc>
              </a:pPr>
              <a:r>
                <a:rPr lang="en-US" sz="2751">
                  <a:solidFill>
                    <a:srgbClr val="2B2B2B"/>
                  </a:solidFill>
                  <a:latin typeface="Agrandir"/>
                  <a:ea typeface="Agrandir"/>
                  <a:cs typeface="Agrandir"/>
                  <a:sym typeface="Agrandir"/>
                </a:rPr>
                <a:t>There was a 36.33 %  increase in unique products from  2020 to 2021. It highlighting a significant growth in product variety.</a:t>
              </a:r>
            </a:p>
          </p:txBody>
        </p:sp>
      </p:grpSp>
      <p:sp>
        <p:nvSpPr>
          <p:cNvPr id="9" name="TextBox 9"/>
          <p:cNvSpPr txBox="1"/>
          <p:nvPr/>
        </p:nvSpPr>
        <p:spPr>
          <a:xfrm>
            <a:off x="1473428" y="811363"/>
            <a:ext cx="5678351" cy="3056947"/>
          </a:xfrm>
          <a:prstGeom prst="rect">
            <a:avLst/>
          </a:prstGeom>
        </p:spPr>
        <p:txBody>
          <a:bodyPr lIns="0" tIns="0" rIns="0" bIns="0" rtlCol="0" anchor="t">
            <a:spAutoFit/>
          </a:bodyPr>
          <a:lstStyle/>
          <a:p>
            <a:pPr algn="l">
              <a:lnSpc>
                <a:spcPts val="3358"/>
              </a:lnSpc>
            </a:pPr>
            <a:r>
              <a:rPr lang="en-US" sz="2798">
                <a:solidFill>
                  <a:srgbClr val="2B2B2B"/>
                </a:solidFill>
                <a:latin typeface="Agrandir Bold"/>
                <a:ea typeface="Agrandir Bold"/>
                <a:cs typeface="Agrandir Bold"/>
                <a:sym typeface="Agrandir Bold"/>
              </a:rPr>
              <a:t>What is the percentage of unique product increases in 2021 vs. 2020? The final output contains these fields,</a:t>
            </a:r>
          </a:p>
          <a:p>
            <a:pPr algn="l">
              <a:lnSpc>
                <a:spcPts val="3367"/>
              </a:lnSpc>
            </a:pPr>
            <a:r>
              <a:rPr lang="en-US" sz="2806">
                <a:solidFill>
                  <a:srgbClr val="2B2B2B"/>
                </a:solidFill>
                <a:latin typeface="Agrandir Bold"/>
                <a:ea typeface="Agrandir Bold"/>
                <a:cs typeface="Agrandir Bold"/>
                <a:sym typeface="Agrandir Bold"/>
              </a:rPr>
              <a:t>unique_products_2020</a:t>
            </a:r>
          </a:p>
          <a:p>
            <a:pPr algn="l">
              <a:lnSpc>
                <a:spcPts val="3367"/>
              </a:lnSpc>
            </a:pPr>
            <a:r>
              <a:rPr lang="en-US" sz="2806">
                <a:solidFill>
                  <a:srgbClr val="2B2B2B"/>
                </a:solidFill>
                <a:latin typeface="Agrandir Bold"/>
                <a:ea typeface="Agrandir Bold"/>
                <a:cs typeface="Agrandir Bold"/>
                <a:sym typeface="Agrandir Bold"/>
              </a:rPr>
              <a:t>unique_products_2021</a:t>
            </a:r>
          </a:p>
          <a:p>
            <a:pPr marL="0" lvl="0" indent="0" algn="l">
              <a:lnSpc>
                <a:spcPts val="3367"/>
              </a:lnSpc>
              <a:spcBef>
                <a:spcPct val="0"/>
              </a:spcBef>
            </a:pPr>
            <a:r>
              <a:rPr lang="en-US" sz="2806">
                <a:solidFill>
                  <a:srgbClr val="2B2B2B"/>
                </a:solidFill>
                <a:latin typeface="Agrandir Bold"/>
                <a:ea typeface="Agrandir Bold"/>
                <a:cs typeface="Agrandir Bold"/>
                <a:sym typeface="Agrandir Bold"/>
              </a:rPr>
              <a:t>percentage_chg</a:t>
            </a:r>
          </a:p>
        </p:txBody>
      </p:sp>
      <p:sp>
        <p:nvSpPr>
          <p:cNvPr id="10" name="TextBox 10"/>
          <p:cNvSpPr txBox="1"/>
          <p:nvPr/>
        </p:nvSpPr>
        <p:spPr>
          <a:xfrm>
            <a:off x="629992" y="839938"/>
            <a:ext cx="212288" cy="514336"/>
          </a:xfrm>
          <a:prstGeom prst="rect">
            <a:avLst/>
          </a:prstGeom>
        </p:spPr>
        <p:txBody>
          <a:bodyPr lIns="0" tIns="0" rIns="0" bIns="0" rtlCol="0" anchor="t">
            <a:spAutoFit/>
          </a:bodyPr>
          <a:lstStyle/>
          <a:p>
            <a:pPr algn="ctr">
              <a:lnSpc>
                <a:spcPts val="4200"/>
              </a:lnSpc>
            </a:pPr>
            <a:r>
              <a:rPr lang="en-US" sz="3000">
                <a:solidFill>
                  <a:srgbClr val="2B2B2B"/>
                </a:solidFill>
                <a:latin typeface="Canva Sans Bold"/>
                <a:ea typeface="Canva Sans Bold"/>
                <a:cs typeface="Canva Sans Bold"/>
                <a:sym typeface="Canva Sans Bold"/>
              </a:rPr>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515225" y="723907"/>
            <a:ext cx="8417261" cy="2626126"/>
          </a:xfrm>
          <a:prstGeom prst="rect">
            <a:avLst/>
          </a:prstGeom>
        </p:spPr>
        <p:txBody>
          <a:bodyPr lIns="0" tIns="0" rIns="0" bIns="0" rtlCol="0" anchor="t">
            <a:spAutoFit/>
          </a:bodyPr>
          <a:lstStyle/>
          <a:p>
            <a:pPr algn="ctr">
              <a:lnSpc>
                <a:spcPts val="3416"/>
              </a:lnSpc>
            </a:pPr>
            <a:r>
              <a:rPr lang="en-US" sz="2846">
                <a:solidFill>
                  <a:srgbClr val="2B2B2B"/>
                </a:solidFill>
                <a:latin typeface="Agrandir Bold"/>
                <a:ea typeface="Agrandir Bold"/>
                <a:cs typeface="Agrandir Bold"/>
                <a:sym typeface="Agrandir Bold"/>
              </a:rPr>
              <a:t>Provide a report with all the unique product counts for each segment and sort them in descending order of product counts.The  final output contains 2 fields,</a:t>
            </a:r>
          </a:p>
          <a:p>
            <a:pPr algn="ctr">
              <a:lnSpc>
                <a:spcPts val="3416"/>
              </a:lnSpc>
            </a:pPr>
            <a:r>
              <a:rPr lang="en-US" sz="2846">
                <a:solidFill>
                  <a:srgbClr val="2B2B2B"/>
                </a:solidFill>
                <a:latin typeface="Agrandir Bold"/>
                <a:ea typeface="Agrandir Bold"/>
                <a:cs typeface="Agrandir Bold"/>
                <a:sym typeface="Agrandir Bold"/>
              </a:rPr>
              <a:t>segment</a:t>
            </a:r>
          </a:p>
          <a:p>
            <a:pPr marL="0" lvl="0" indent="0" algn="ctr">
              <a:lnSpc>
                <a:spcPts val="3416"/>
              </a:lnSpc>
              <a:spcBef>
                <a:spcPct val="0"/>
              </a:spcBef>
            </a:pPr>
            <a:r>
              <a:rPr lang="en-US" sz="2846">
                <a:solidFill>
                  <a:srgbClr val="2B2B2B"/>
                </a:solidFill>
                <a:latin typeface="Agrandir Bold"/>
                <a:ea typeface="Agrandir Bold"/>
                <a:cs typeface="Agrandir Bold"/>
                <a:sym typeface="Agrandir Bold"/>
              </a:rPr>
              <a:t>product_count   </a:t>
            </a:r>
          </a:p>
        </p:txBody>
      </p:sp>
      <p:pic>
        <p:nvPicPr>
          <p:cNvPr id="3" name="Picture 3"/>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4" name="Picture 4"/>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sp>
        <p:nvSpPr>
          <p:cNvPr id="5" name="Freeform 5"/>
          <p:cNvSpPr/>
          <p:nvPr/>
        </p:nvSpPr>
        <p:spPr>
          <a:xfrm>
            <a:off x="542175" y="542175"/>
            <a:ext cx="973050" cy="973050"/>
          </a:xfrm>
          <a:custGeom>
            <a:avLst/>
            <a:gdLst/>
            <a:ahLst/>
            <a:cxnLst/>
            <a:rect l="l" t="t" r="r" b="b"/>
            <a:pathLst>
              <a:path w="973050" h="973050">
                <a:moveTo>
                  <a:pt x="0" y="0"/>
                </a:moveTo>
                <a:lnTo>
                  <a:pt x="973050" y="0"/>
                </a:lnTo>
                <a:lnTo>
                  <a:pt x="973050" y="973050"/>
                </a:lnTo>
                <a:lnTo>
                  <a:pt x="0" y="9730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5143500"/>
            <a:ext cx="5698508" cy="3798087"/>
          </a:xfrm>
          <a:custGeom>
            <a:avLst/>
            <a:gdLst/>
            <a:ahLst/>
            <a:cxnLst/>
            <a:rect l="l" t="t" r="r" b="b"/>
            <a:pathLst>
              <a:path w="5698508" h="3798087">
                <a:moveTo>
                  <a:pt x="0" y="0"/>
                </a:moveTo>
                <a:lnTo>
                  <a:pt x="5698508" y="0"/>
                </a:lnTo>
                <a:lnTo>
                  <a:pt x="5698508" y="3798087"/>
                </a:lnTo>
                <a:lnTo>
                  <a:pt x="0" y="3798087"/>
                </a:lnTo>
                <a:lnTo>
                  <a:pt x="0" y="0"/>
                </a:lnTo>
                <a:close/>
              </a:path>
            </a:pathLst>
          </a:custGeom>
          <a:blipFill>
            <a:blip r:embed="rId6"/>
            <a:stretch>
              <a:fillRect l="-182"/>
            </a:stretch>
          </a:blipFill>
        </p:spPr>
      </p:sp>
      <p:sp>
        <p:nvSpPr>
          <p:cNvPr id="7" name="Freeform 7"/>
          <p:cNvSpPr/>
          <p:nvPr/>
        </p:nvSpPr>
        <p:spPr>
          <a:xfrm>
            <a:off x="10273023" y="542175"/>
            <a:ext cx="6701314" cy="4950148"/>
          </a:xfrm>
          <a:custGeom>
            <a:avLst/>
            <a:gdLst/>
            <a:ahLst/>
            <a:cxnLst/>
            <a:rect l="l" t="t" r="r" b="b"/>
            <a:pathLst>
              <a:path w="6701314" h="4950148">
                <a:moveTo>
                  <a:pt x="0" y="0"/>
                </a:moveTo>
                <a:lnTo>
                  <a:pt x="6701315" y="0"/>
                </a:lnTo>
                <a:lnTo>
                  <a:pt x="6701315" y="4950148"/>
                </a:lnTo>
                <a:lnTo>
                  <a:pt x="0" y="4950148"/>
                </a:lnTo>
                <a:lnTo>
                  <a:pt x="0" y="0"/>
                </a:lnTo>
                <a:close/>
              </a:path>
            </a:pathLst>
          </a:custGeom>
          <a:blipFill>
            <a:blip r:embed="rId7"/>
            <a:stretch>
              <a:fillRect/>
            </a:stretch>
          </a:blipFill>
        </p:spPr>
      </p:sp>
      <p:sp>
        <p:nvSpPr>
          <p:cNvPr id="8" name="TextBox 8"/>
          <p:cNvSpPr txBox="1"/>
          <p:nvPr/>
        </p:nvSpPr>
        <p:spPr>
          <a:xfrm>
            <a:off x="9144000" y="6651975"/>
            <a:ext cx="8704632" cy="3258185"/>
          </a:xfrm>
          <a:prstGeom prst="rect">
            <a:avLst/>
          </a:prstGeom>
        </p:spPr>
        <p:txBody>
          <a:bodyPr lIns="0" tIns="0" rIns="0" bIns="0" rtlCol="0" anchor="t">
            <a:spAutoFit/>
          </a:bodyPr>
          <a:lstStyle/>
          <a:p>
            <a:pPr algn="l">
              <a:lnSpc>
                <a:spcPts val="3640"/>
              </a:lnSpc>
            </a:pPr>
            <a:r>
              <a:rPr lang="en-US" sz="2600">
                <a:solidFill>
                  <a:srgbClr val="2B2B2B"/>
                </a:solidFill>
                <a:latin typeface="Agrandir"/>
                <a:ea typeface="Agrandir"/>
                <a:cs typeface="Agrandir"/>
                <a:sym typeface="Agrandir"/>
              </a:rPr>
              <a:t>It Shows that Notebook,Accessories are broad in terms of product offerings.</a:t>
            </a:r>
          </a:p>
          <a:p>
            <a:pPr algn="l">
              <a:lnSpc>
                <a:spcPts val="3640"/>
              </a:lnSpc>
            </a:pPr>
            <a:r>
              <a:rPr lang="en-US" sz="2600">
                <a:solidFill>
                  <a:srgbClr val="2B2B2B"/>
                </a:solidFill>
                <a:latin typeface="Agrandir"/>
                <a:ea typeface="Agrandir"/>
                <a:cs typeface="Agrandir"/>
                <a:sym typeface="Agrandir"/>
              </a:rPr>
              <a:t>Peripherals  might benefit from a review  to determine  if there's potential for expanding their product range </a:t>
            </a:r>
          </a:p>
          <a:p>
            <a:pPr marL="0" lvl="0" indent="0" algn="l">
              <a:lnSpc>
                <a:spcPts val="3640"/>
              </a:lnSpc>
            </a:pPr>
            <a:r>
              <a:rPr lang="en-US" sz="2600">
                <a:solidFill>
                  <a:srgbClr val="2B2B2B"/>
                </a:solidFill>
                <a:latin typeface="Agrandir"/>
                <a:ea typeface="Agrandir"/>
                <a:cs typeface="Agrandir"/>
                <a:sym typeface="Agrandir"/>
              </a:rPr>
              <a:t>Desktop,Storage,Networking  having lower product  counts might need targeted efforts  to enhance their product offerings</a:t>
            </a:r>
          </a:p>
        </p:txBody>
      </p:sp>
      <p:sp>
        <p:nvSpPr>
          <p:cNvPr id="9" name="TextBox 9"/>
          <p:cNvSpPr txBox="1"/>
          <p:nvPr/>
        </p:nvSpPr>
        <p:spPr>
          <a:xfrm>
            <a:off x="916126" y="742957"/>
            <a:ext cx="225147" cy="514336"/>
          </a:xfrm>
          <a:prstGeom prst="rect">
            <a:avLst/>
          </a:prstGeom>
        </p:spPr>
        <p:txBody>
          <a:bodyPr lIns="0" tIns="0" rIns="0" bIns="0" rtlCol="0" anchor="t">
            <a:spAutoFit/>
          </a:bodyPr>
          <a:lstStyle/>
          <a:p>
            <a:pPr algn="ctr">
              <a:lnSpc>
                <a:spcPts val="4200"/>
              </a:lnSpc>
            </a:pPr>
            <a:r>
              <a:rPr lang="en-US" sz="3000">
                <a:solidFill>
                  <a:srgbClr val="2B2B2B"/>
                </a:solidFill>
                <a:latin typeface="Canva Sans Bold"/>
                <a:ea typeface="Canva Sans Bold"/>
                <a:cs typeface="Canva Sans Bold"/>
                <a:sym typeface="Canva Sans Bold"/>
              </a:rPr>
              <a:t>3</a:t>
            </a:r>
          </a:p>
        </p:txBody>
      </p:sp>
      <p:sp>
        <p:nvSpPr>
          <p:cNvPr id="10" name="Freeform 10"/>
          <p:cNvSpPr/>
          <p:nvPr/>
        </p:nvSpPr>
        <p:spPr>
          <a:xfrm>
            <a:off x="8342431" y="5492323"/>
            <a:ext cx="10307771" cy="4610385"/>
          </a:xfrm>
          <a:custGeom>
            <a:avLst/>
            <a:gdLst/>
            <a:ahLst/>
            <a:cxnLst/>
            <a:rect l="l" t="t" r="r" b="b"/>
            <a:pathLst>
              <a:path w="10307771" h="4610385">
                <a:moveTo>
                  <a:pt x="0" y="0"/>
                </a:moveTo>
                <a:lnTo>
                  <a:pt x="10307771" y="0"/>
                </a:lnTo>
                <a:lnTo>
                  <a:pt x="10307771" y="4610385"/>
                </a:lnTo>
                <a:lnTo>
                  <a:pt x="0" y="461038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9458338" y="5984934"/>
            <a:ext cx="1629370" cy="572597"/>
          </a:xfrm>
          <a:prstGeom prst="rect">
            <a:avLst/>
          </a:prstGeom>
        </p:spPr>
        <p:txBody>
          <a:bodyPr lIns="0" tIns="0" rIns="0" bIns="0" rtlCol="0" anchor="t">
            <a:spAutoFit/>
          </a:bodyPr>
          <a:lstStyle/>
          <a:p>
            <a:pPr algn="ctr">
              <a:lnSpc>
                <a:spcPts val="4664"/>
              </a:lnSpc>
            </a:pPr>
            <a:r>
              <a:rPr lang="en-US" sz="3331">
                <a:solidFill>
                  <a:srgbClr val="2B2B2B"/>
                </a:solidFill>
                <a:latin typeface="Canva Sans Bold"/>
                <a:ea typeface="Canva Sans Bold"/>
                <a:cs typeface="Canva Sans Bold"/>
                <a:sym typeface="Canva Sans Bold"/>
              </a:rPr>
              <a:t>Insights</a:t>
            </a:r>
          </a:p>
        </p:txBody>
      </p:sp>
      <p:grpSp>
        <p:nvGrpSpPr>
          <p:cNvPr id="12" name="Group 12"/>
          <p:cNvGrpSpPr/>
          <p:nvPr/>
        </p:nvGrpSpPr>
        <p:grpSpPr>
          <a:xfrm>
            <a:off x="12743498" y="9469755"/>
            <a:ext cx="111442" cy="108585"/>
            <a:chOff x="0" y="0"/>
            <a:chExt cx="148590" cy="144780"/>
          </a:xfrm>
        </p:grpSpPr>
        <p:sp>
          <p:nvSpPr>
            <p:cNvPr id="13" name="Freeform 13"/>
            <p:cNvSpPr/>
            <p:nvPr/>
          </p:nvSpPr>
          <p:spPr>
            <a:xfrm>
              <a:off x="46990" y="45720"/>
              <a:ext cx="49530" cy="50800"/>
            </a:xfrm>
            <a:custGeom>
              <a:avLst/>
              <a:gdLst/>
              <a:ahLst/>
              <a:cxnLst/>
              <a:rect l="l" t="t" r="r" b="b"/>
              <a:pathLst>
                <a:path w="49530" h="50800">
                  <a:moveTo>
                    <a:pt x="49530" y="16510"/>
                  </a:moveTo>
                  <a:cubicBezTo>
                    <a:pt x="27940" y="50800"/>
                    <a:pt x="8890" y="44450"/>
                    <a:pt x="3810" y="38100"/>
                  </a:cubicBezTo>
                  <a:cubicBezTo>
                    <a:pt x="0" y="30480"/>
                    <a:pt x="3810" y="10160"/>
                    <a:pt x="10160" y="5080"/>
                  </a:cubicBezTo>
                  <a:cubicBezTo>
                    <a:pt x="16510" y="0"/>
                    <a:pt x="43180" y="6350"/>
                    <a:pt x="43180" y="6350"/>
                  </a:cubicBezTo>
                </a:path>
              </a:pathLst>
            </a:custGeom>
            <a:solidFill>
              <a:srgbClr val="0571D3"/>
            </a:solid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1134</Words>
  <Application>Microsoft Office PowerPoint</Application>
  <PresentationFormat>Custom</PresentationFormat>
  <Paragraphs>139</Paragraphs>
  <Slides>18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Agrandir Wide Bold</vt:lpstr>
      <vt:lpstr>Shrikhand</vt:lpstr>
      <vt:lpstr>Calibri</vt:lpstr>
      <vt:lpstr>Canva Sans</vt:lpstr>
      <vt:lpstr>Canva Sans Bold</vt:lpstr>
      <vt:lpstr>Agrandir Bold</vt:lpstr>
      <vt:lpstr>Gulfs Display</vt:lpstr>
      <vt:lpstr>Agrandir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Presentation in Pink Lilac Pastel Blobs Basic Style</dc:title>
  <dc:creator>Geetha Reddy</dc:creator>
  <cp:lastModifiedBy>geethareddy.asi@gmail.com</cp:lastModifiedBy>
  <cp:revision>12</cp:revision>
  <dcterms:created xsi:type="dcterms:W3CDTF">2006-08-16T00:00:00Z</dcterms:created>
  <dcterms:modified xsi:type="dcterms:W3CDTF">2024-08-15T11:53:28Z</dcterms:modified>
  <dc:identifier>DAGNhSKd1yg</dc:identifier>
</cp:coreProperties>
</file>